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79" r:id="rId2"/>
    <p:sldId id="289" r:id="rId3"/>
    <p:sldId id="280" r:id="rId4"/>
    <p:sldId id="281" r:id="rId5"/>
    <p:sldId id="282" r:id="rId6"/>
    <p:sldId id="283" r:id="rId7"/>
    <p:sldId id="284" r:id="rId8"/>
    <p:sldId id="285" r:id="rId9"/>
    <p:sldId id="286" r:id="rId10"/>
    <p:sldId id="287" r:id="rId11"/>
    <p:sldId id="256" r:id="rId12"/>
    <p:sldId id="259" r:id="rId13"/>
    <p:sldId id="258" r:id="rId14"/>
    <p:sldId id="260" r:id="rId15"/>
    <p:sldId id="261" r:id="rId16"/>
    <p:sldId id="262" r:id="rId17"/>
    <p:sldId id="263" r:id="rId18"/>
    <p:sldId id="264" r:id="rId19"/>
    <p:sldId id="265" r:id="rId20"/>
    <p:sldId id="288" r:id="rId21"/>
    <p:sldId id="266" r:id="rId22"/>
    <p:sldId id="267" r:id="rId23"/>
    <p:sldId id="268" r:id="rId24"/>
    <p:sldId id="269" r:id="rId25"/>
    <p:sldId id="270" r:id="rId26"/>
    <p:sldId id="271" r:id="rId27"/>
    <p:sldId id="272" r:id="rId28"/>
    <p:sldId id="277" r:id="rId29"/>
    <p:sldId id="278" r:id="rId30"/>
    <p:sldId id="273" r:id="rId31"/>
    <p:sldId id="274" r:id="rId32"/>
    <p:sldId id="276"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24" y="-102"/>
      </p:cViewPr>
      <p:guideLst>
        <p:guide orient="horz" pos="338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BCA5046-A5D4-4832-8000-7C2E8F35546D}" type="datetimeFigureOut">
              <a:rPr lang="en-CA" smtClean="0"/>
              <a:t>26/04/2016</a:t>
            </a:fld>
            <a:endParaRPr lang="en-CA"/>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069547B-5042-42C0-874C-EF3A1D54D84B}" type="slidenum">
              <a:rPr lang="en-CA" smtClean="0"/>
              <a:t>‹#›</a:t>
            </a:fld>
            <a:endParaRPr lang="en-CA"/>
          </a:p>
        </p:txBody>
      </p:sp>
    </p:spTree>
    <p:extLst>
      <p:ext uri="{BB962C8B-B14F-4D97-AF65-F5344CB8AC3E}">
        <p14:creationId xmlns:p14="http://schemas.microsoft.com/office/powerpoint/2010/main" val="184179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a:buFontTx/>
              <a:buChar char="-"/>
            </a:pPr>
            <a:r>
              <a:rPr lang="en-CA" dirty="0">
                <a:solidFill>
                  <a:srgbClr val="FFFF00"/>
                </a:solidFill>
                <a:effectLst>
                  <a:outerShdw blurRad="38100" dist="38100" dir="2700000" algn="tl">
                    <a:srgbClr val="000000">
                      <a:alpha val="43137"/>
                    </a:srgbClr>
                  </a:outerShdw>
                </a:effectLst>
              </a:rPr>
              <a:t>Prevent flooding since they absorb floodwater like sponges.</a:t>
            </a:r>
          </a:p>
          <a:p>
            <a:pPr marL="346843" indent="-346843">
              <a:buFontTx/>
              <a:buChar char="-"/>
            </a:pPr>
            <a:r>
              <a:rPr lang="en-CA" dirty="0">
                <a:solidFill>
                  <a:srgbClr val="FFFF00"/>
                </a:solidFill>
                <a:effectLst>
                  <a:outerShdw blurRad="38100" dist="38100" dir="2700000" algn="tl">
                    <a:srgbClr val="000000">
                      <a:alpha val="43137"/>
                    </a:srgbClr>
                  </a:outerShdw>
                </a:effectLst>
              </a:rPr>
              <a:t>Recharge the water table when droughts occur.</a:t>
            </a:r>
          </a:p>
          <a:p>
            <a:pPr marL="346843" indent="-346843">
              <a:buFontTx/>
              <a:buChar char="-"/>
            </a:pPr>
            <a:r>
              <a:rPr lang="en-CA" dirty="0">
                <a:solidFill>
                  <a:srgbClr val="FFFF00"/>
                </a:solidFill>
                <a:effectLst>
                  <a:outerShdw blurRad="38100" dist="38100" dir="2700000" algn="tl">
                    <a:srgbClr val="000000">
                      <a:alpha val="43137"/>
                    </a:srgbClr>
                  </a:outerShdw>
                </a:effectLst>
              </a:rPr>
              <a:t>Prevent erosion by holding the soil in place with plant roots and slowing down the flow of water.</a:t>
            </a:r>
          </a:p>
          <a:p>
            <a:pPr marL="346843" indent="-346843">
              <a:buFontTx/>
              <a:buChar char="-"/>
            </a:pPr>
            <a:r>
              <a:rPr lang="en-CA" dirty="0">
                <a:solidFill>
                  <a:srgbClr val="FFFF00"/>
                </a:solidFill>
                <a:effectLst>
                  <a:outerShdw blurRad="38100" dist="38100" dir="2700000" algn="tl">
                    <a:srgbClr val="000000">
                      <a:alpha val="43137"/>
                    </a:srgbClr>
                  </a:outerShdw>
                </a:effectLst>
              </a:rPr>
              <a:t>Reduce the amount of pollutants in the water since these are absorbed and stored in the plant tissues.</a:t>
            </a:r>
          </a:p>
          <a:p>
            <a:pPr marL="346843" indent="-346843">
              <a:buFontTx/>
              <a:buChar char="-"/>
            </a:pPr>
            <a:r>
              <a:rPr lang="en-CA" dirty="0">
                <a:solidFill>
                  <a:srgbClr val="FFFF00"/>
                </a:solidFill>
                <a:effectLst>
                  <a:outerShdw blurRad="38100" dist="38100" dir="2700000" algn="tl">
                    <a:srgbClr val="000000">
                      <a:alpha val="43137"/>
                    </a:srgbClr>
                  </a:outerShdw>
                </a:effectLst>
              </a:rPr>
              <a:t>Provide habitat and clean water for wildlife and for us to enjoy!</a:t>
            </a:r>
          </a:p>
          <a:p>
            <a:endParaRPr lang="en-CA" dirty="0"/>
          </a:p>
        </p:txBody>
      </p:sp>
      <p:sp>
        <p:nvSpPr>
          <p:cNvPr id="4" name="Slide Number Placeholder 3"/>
          <p:cNvSpPr>
            <a:spLocks noGrp="1"/>
          </p:cNvSpPr>
          <p:nvPr>
            <p:ph type="sldNum" sz="quarter" idx="10"/>
          </p:nvPr>
        </p:nvSpPr>
        <p:spPr/>
        <p:txBody>
          <a:bodyPr/>
          <a:lstStyle/>
          <a:p>
            <a:fld id="{1069547B-5042-42C0-874C-EF3A1D54D84B}" type="slidenum">
              <a:rPr lang="en-CA" smtClean="0"/>
              <a:t>27</a:t>
            </a:fld>
            <a:endParaRPr lang="en-CA"/>
          </a:p>
        </p:txBody>
      </p:sp>
    </p:spTree>
    <p:extLst>
      <p:ext uri="{BB962C8B-B14F-4D97-AF65-F5344CB8AC3E}">
        <p14:creationId xmlns:p14="http://schemas.microsoft.com/office/powerpoint/2010/main" val="428318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E5267-9646-4A75-81BF-E8CBD35D4894}" type="slidenum">
              <a:rPr lang="en-US"/>
              <a:pPr/>
              <a:t>28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t>Talk about good indicator species to give warnings about acid problems (i.e. flathead minnow, clams, snails, rainbow trout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AFDCC57-2E39-4AF2-8387-7283D0C9C1AD}" type="datetimeFigureOut">
              <a:rPr lang="en-CA" smtClean="0"/>
              <a:t>26/04/2016</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CEA9E8B9-AD57-4BBC-A600-3B8C5B4B85D1}" type="slidenum">
              <a:rPr lang="en-CA" smtClean="0"/>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FDCC57-2E39-4AF2-8387-7283D0C9C1AD}" type="datetimeFigureOut">
              <a:rPr lang="en-CA" smtClean="0"/>
              <a:t>26/04/2016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FDCC57-2E39-4AF2-8387-7283D0C9C1AD}" type="datetimeFigureOut">
              <a:rPr lang="en-CA" smtClean="0"/>
              <a:t>26/04/2016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4038600" cy="4525963"/>
          </a:xfrm>
        </p:spPr>
        <p:txBody>
          <a:bodyPr/>
          <a:lstStyle/>
          <a:p>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3466568-E98C-41AC-9ED6-C3AAAA91A552}" type="slidenum">
              <a:rPr lang="en-US"/>
              <a:pPr/>
              <a:t>‹#›</a:t>
            </a:fld>
            <a:endParaRPr lang="en-US"/>
          </a:p>
        </p:txBody>
      </p:sp>
    </p:spTree>
    <p:extLst>
      <p:ext uri="{BB962C8B-B14F-4D97-AF65-F5344CB8AC3E}">
        <p14:creationId xmlns:p14="http://schemas.microsoft.com/office/powerpoint/2010/main" val="190842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FDCC57-2E39-4AF2-8387-7283D0C9C1AD}" type="datetimeFigureOut">
              <a:rPr lang="en-CA" smtClean="0"/>
              <a:t>26/04/2016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FDCC57-2E39-4AF2-8387-7283D0C9C1AD}" type="datetimeFigureOut">
              <a:rPr lang="en-CA" smtClean="0"/>
              <a:t>26/04/2016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CEA9E8B9-AD57-4BBC-A600-3B8C5B4B85D1}"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FDCC57-2E39-4AF2-8387-7283D0C9C1AD}" type="datetimeFigureOut">
              <a:rPr lang="en-CA" smtClean="0"/>
              <a:t>26/04/2016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FDCC57-2E39-4AF2-8387-7283D0C9C1AD}" type="datetimeFigureOut">
              <a:rPr lang="en-CA" smtClean="0"/>
              <a:t>26/04/2016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FDCC57-2E39-4AF2-8387-7283D0C9C1AD}" type="datetimeFigureOut">
              <a:rPr lang="en-CA" smtClean="0"/>
              <a:t>26/04/2016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DCC57-2E39-4AF2-8387-7283D0C9C1AD}" type="datetimeFigureOut">
              <a:rPr lang="en-CA" smtClean="0"/>
              <a:t>26/04/2016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FDCC57-2E39-4AF2-8387-7283D0C9C1AD}" type="datetimeFigureOut">
              <a:rPr lang="en-CA" smtClean="0"/>
              <a:t>26/04/2016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FDCC57-2E39-4AF2-8387-7283D0C9C1AD}" type="datetimeFigureOut">
              <a:rPr lang="en-CA" smtClean="0"/>
              <a:t>26/04/2016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A9E8B9-AD57-4BBC-A600-3B8C5B4B85D1}"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prstClr val="black"/>
              <a:schemeClr val="accent3">
                <a:tint val="45000"/>
                <a:satMod val="400000"/>
              </a:schemeClr>
            </a:duotone>
            <a:extLst>
              <a:ext uri="{BEBA8EAE-BF5A-486C-A8C5-ECC9F3942E4B}">
                <a14:imgProps xmlns:a14="http://schemas.microsoft.com/office/drawing/2010/main">
                  <a14:imgLayer r:embed="rId15">
                    <a14:imgEffect>
                      <a14:colorTemperature colorTemp="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FDCC57-2E39-4AF2-8387-7283D0C9C1AD}" type="datetimeFigureOut">
              <a:rPr lang="en-CA" smtClean="0"/>
              <a:t>26/04/2016</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EA9E8B9-AD57-4BBC-A600-3B8C5B4B85D1}"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gif"/></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1.jp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g"/><Relationship Id="rId4" Type="http://schemas.openxmlformats.org/officeDocument/2006/relationships/image" Target="../media/image58.jpg"/></Relationships>
</file>

<file path=ppt/slides/_rels/slide2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jpg"/><Relationship Id="rId7" Type="http://schemas.openxmlformats.org/officeDocument/2006/relationships/image" Target="../media/image6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0.jpe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jpg"/><Relationship Id="rId2" Type="http://schemas.openxmlformats.org/officeDocument/2006/relationships/image" Target="../media/image71.jp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eg"/><Relationship Id="rId4" Type="http://schemas.openxmlformats.org/officeDocument/2006/relationships/image" Target="../media/image7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jpeg"/><Relationship Id="rId2" Type="http://schemas.openxmlformats.org/officeDocument/2006/relationships/image" Target="../media/image78.jp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3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3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049288"/>
          </a:xfrm>
        </p:spPr>
        <p:txBody>
          <a:bodyPr/>
          <a:lstStyle/>
          <a:p>
            <a:r>
              <a:rPr lang="en-CA" dirty="0" smtClean="0">
                <a:effectLst>
                  <a:outerShdw blurRad="127000" dist="200000" dir="2700000" algn="tl" rotWithShape="0">
                    <a:schemeClr val="bg2">
                      <a:alpha val="30000"/>
                    </a:schemeClr>
                  </a:outerShdw>
                </a:effectLst>
              </a:rPr>
              <a:t>AQUATIC ECOSYSTEMS</a:t>
            </a:r>
            <a:endParaRPr lang="en-CA" dirty="0">
              <a:effectLst>
                <a:outerShdw blurRad="127000" dist="200000" dir="2700000" algn="tl" rotWithShape="0">
                  <a:schemeClr val="bg2">
                    <a:alpha val="30000"/>
                  </a:schemeClr>
                </a:outerShdw>
              </a:effectLst>
            </a:endParaRPr>
          </a:p>
        </p:txBody>
      </p:sp>
      <p:sp>
        <p:nvSpPr>
          <p:cNvPr id="3" name="Subtitle 2"/>
          <p:cNvSpPr>
            <a:spLocks noGrp="1"/>
          </p:cNvSpPr>
          <p:nvPr>
            <p:ph type="subTitle" idx="1"/>
          </p:nvPr>
        </p:nvSpPr>
        <p:spPr>
          <a:xfrm>
            <a:off x="1403648" y="2564904"/>
            <a:ext cx="6400800" cy="889390"/>
          </a:xfrm>
        </p:spPr>
        <p:txBody>
          <a:bodyPr>
            <a:normAutofit fontScale="92500" lnSpcReduction="10000"/>
          </a:bodyPr>
          <a:lstStyle/>
          <a:p>
            <a:endParaRPr lang="en-CA" dirty="0" smtClean="0"/>
          </a:p>
          <a:p>
            <a:r>
              <a:rPr lang="en-CA" dirty="0" smtClean="0">
                <a:solidFill>
                  <a:srgbClr val="FFFF00"/>
                </a:solidFill>
                <a:effectLst>
                  <a:outerShdw blurRad="38100" dist="38100" dir="2700000" algn="tl">
                    <a:srgbClr val="000000">
                      <a:alpha val="43137"/>
                    </a:srgbClr>
                  </a:outerShdw>
                </a:effectLst>
              </a:rPr>
              <a:t>Abiotic Elements That Affect Our Water</a:t>
            </a:r>
            <a:endParaRPr lang="en-CA"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861048"/>
            <a:ext cx="2857500" cy="2228850"/>
          </a:xfrm>
          <a:prstGeom prst="rect">
            <a:avLst/>
          </a:prstGeom>
        </p:spPr>
      </p:pic>
    </p:spTree>
    <p:extLst>
      <p:ext uri="{BB962C8B-B14F-4D97-AF65-F5344CB8AC3E}">
        <p14:creationId xmlns:p14="http://schemas.microsoft.com/office/powerpoint/2010/main" val="364671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918" y="1772816"/>
            <a:ext cx="6332164" cy="2918048"/>
          </a:xfrm>
          <a:prstGeom prst="rect">
            <a:avLst/>
          </a:prstGeom>
        </p:spPr>
      </p:pic>
      <p:sp>
        <p:nvSpPr>
          <p:cNvPr id="3" name="Content Placeholder 2"/>
          <p:cNvSpPr>
            <a:spLocks noGrp="1"/>
          </p:cNvSpPr>
          <p:nvPr>
            <p:ph idx="1"/>
          </p:nvPr>
        </p:nvSpPr>
        <p:spPr/>
        <p:txBody>
          <a:bodyPr>
            <a:normAutofit lnSpcReduction="10000"/>
          </a:bodyPr>
          <a:lstStyle/>
          <a:p>
            <a:pPr marL="137160" indent="0">
              <a:buNone/>
            </a:pPr>
            <a:r>
              <a:rPr lang="en-CA" dirty="0" smtClean="0">
                <a:solidFill>
                  <a:srgbClr val="FFFF00"/>
                </a:solidFill>
                <a:effectLst>
                  <a:outerShdw blurRad="38100" dist="38100" dir="2700000" algn="tl">
                    <a:srgbClr val="000000">
                      <a:alpha val="43137"/>
                    </a:srgbClr>
                  </a:outerShdw>
                </a:effectLst>
              </a:rPr>
              <a:t>Plants require phosphorus to grow.  Normally this phosphorus leaches very slowly into the waters from surrounding soils and bedrock.</a:t>
            </a:r>
          </a:p>
          <a:p>
            <a:pPr marL="137160" indent="0">
              <a:buNone/>
            </a:pPr>
            <a:r>
              <a:rPr lang="en-CA" dirty="0" smtClean="0">
                <a:solidFill>
                  <a:srgbClr val="FFFF00"/>
                </a:solidFill>
                <a:effectLst>
                  <a:outerShdw blurRad="38100" dist="38100" dir="2700000" algn="tl">
                    <a:srgbClr val="000000">
                      <a:alpha val="43137"/>
                    </a:srgbClr>
                  </a:outerShdw>
                </a:effectLst>
              </a:rPr>
              <a:t>Detergents and fertilizers used by us cause a large, quick increase of phosphorus in aquatic ecosystems.</a:t>
            </a:r>
          </a:p>
          <a:p>
            <a:pPr marL="137160" indent="0">
              <a:buNone/>
            </a:pPr>
            <a:r>
              <a:rPr lang="en-CA" dirty="0" smtClean="0">
                <a:solidFill>
                  <a:srgbClr val="FFFF00"/>
                </a:solidFill>
                <a:effectLst>
                  <a:outerShdw blurRad="38100" dist="38100" dir="2700000" algn="tl">
                    <a:srgbClr val="000000">
                      <a:alpha val="43137"/>
                    </a:srgbClr>
                  </a:outerShdw>
                </a:effectLst>
              </a:rPr>
              <a:t>Once again, too much phosphorus causes excessive plant growth and algal blooms, reducing the available DO in the water.</a:t>
            </a:r>
          </a:p>
          <a:p>
            <a:pPr marL="137160" indent="0">
              <a:buNone/>
            </a:pPr>
            <a:r>
              <a:rPr lang="en-CA" dirty="0" smtClean="0">
                <a:solidFill>
                  <a:srgbClr val="FF0000"/>
                </a:solidFill>
                <a:effectLst>
                  <a:outerShdw blurRad="38100" dist="38100" dir="2700000" algn="tl">
                    <a:srgbClr val="000000">
                      <a:alpha val="43137"/>
                    </a:srgbClr>
                  </a:outerShdw>
                </a:effectLst>
              </a:rPr>
              <a:t>A P level of .015 ppm is acceptable for lakes and ponds.</a:t>
            </a:r>
            <a:endParaRPr lang="en-CA"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CA" dirty="0" smtClean="0"/>
              <a:t>Phosphorus P</a:t>
            </a:r>
            <a:endParaRPr lang="en-CA" dirty="0"/>
          </a:p>
        </p:txBody>
      </p:sp>
      <p:sp>
        <p:nvSpPr>
          <p:cNvPr id="5" name="TextBox 4"/>
          <p:cNvSpPr txBox="1"/>
          <p:nvPr/>
        </p:nvSpPr>
        <p:spPr>
          <a:xfrm>
            <a:off x="1907704" y="3140968"/>
            <a:ext cx="2160240"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Natural Phosphorus Level</a:t>
            </a:r>
            <a:endParaRPr lang="en-CA" sz="12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5364088" y="3140968"/>
            <a:ext cx="1800200" cy="276999"/>
          </a:xfrm>
          <a:prstGeom prst="rect">
            <a:avLst/>
          </a:prstGeom>
          <a:noFill/>
        </p:spPr>
        <p:txBody>
          <a:bodyPr wrap="square" rtlCol="0">
            <a:spAutoFit/>
          </a:bodyPr>
          <a:lstStyle/>
          <a:p>
            <a:r>
              <a:rPr lang="en-CA" sz="1200" dirty="0" smtClean="0">
                <a:solidFill>
                  <a:srgbClr val="FFFF00"/>
                </a:solidFill>
              </a:rPr>
              <a:t>Excess Phosphorus</a:t>
            </a:r>
            <a:endParaRPr lang="en-CA" sz="1200" dirty="0">
              <a:solidFill>
                <a:srgbClr val="FFFF00"/>
              </a:solidFill>
            </a:endParaRPr>
          </a:p>
        </p:txBody>
      </p:sp>
    </p:spTree>
    <p:extLst>
      <p:ext uri="{BB962C8B-B14F-4D97-AF65-F5344CB8AC3E}">
        <p14:creationId xmlns:p14="http://schemas.microsoft.com/office/powerpoint/2010/main" val="829239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Biotic Elements of Aquatic Ecosystems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598" y="1600200"/>
            <a:ext cx="7058803" cy="4708525"/>
          </a:xfrm>
        </p:spPr>
      </p:pic>
    </p:spTree>
    <p:extLst>
      <p:ext uri="{BB962C8B-B14F-4D97-AF65-F5344CB8AC3E}">
        <p14:creationId xmlns:p14="http://schemas.microsoft.com/office/powerpoint/2010/main" val="89354600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Yellow Pond or Bullhead Lily</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28800"/>
            <a:ext cx="6278033" cy="4708525"/>
          </a:xfrm>
        </p:spPr>
      </p:pic>
      <p:sp>
        <p:nvSpPr>
          <p:cNvPr id="5" name="TextBox 4"/>
          <p:cNvSpPr txBox="1"/>
          <p:nvPr/>
        </p:nvSpPr>
        <p:spPr>
          <a:xfrm>
            <a:off x="6732240" y="1556792"/>
            <a:ext cx="2088232" cy="4801314"/>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Leaves float on the surface of the water, absorbing sunlight and shading the water. </a:t>
            </a:r>
            <a:endParaRPr lang="en-CA" dirty="0">
              <a:solidFill>
                <a:srgbClr val="FFFF00"/>
              </a:solidFill>
              <a:effectLst>
                <a:outerShdw blurRad="38100" dist="38100" dir="2700000" algn="tl">
                  <a:srgbClr val="000000">
                    <a:alpha val="43137"/>
                  </a:srgbClr>
                </a:outerShdw>
              </a:effectLst>
            </a:endParaRPr>
          </a:p>
          <a:p>
            <a:endParaRPr lang="en-CA" dirty="0" smtClean="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This reduces warming and algal growth.</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The leaves also provide great cover for wetland organisms!</a:t>
            </a:r>
          </a:p>
          <a:p>
            <a:endParaRPr lang="en-CA" dirty="0" smtClean="0"/>
          </a:p>
          <a:p>
            <a:endParaRPr lang="en-CA" dirty="0"/>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54831"/>
            <a:ext cx="6191250" cy="4114800"/>
          </a:xfrm>
          <a:prstGeom prst="rect">
            <a:avLst/>
          </a:prstGeom>
        </p:spPr>
      </p:pic>
    </p:spTree>
    <p:extLst>
      <p:ext uri="{BB962C8B-B14F-4D97-AF65-F5344CB8AC3E}">
        <p14:creationId xmlns:p14="http://schemas.microsoft.com/office/powerpoint/2010/main" val="36140866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nodeType="after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3909435" cy="5212581"/>
          </a:xfrm>
        </p:spPr>
      </p:pic>
      <p:sp>
        <p:nvSpPr>
          <p:cNvPr id="2" name="Title 1"/>
          <p:cNvSpPr>
            <a:spLocks noGrp="1"/>
          </p:cNvSpPr>
          <p:nvPr>
            <p:ph type="title"/>
          </p:nvPr>
        </p:nvSpPr>
        <p:spPr>
          <a:xfrm>
            <a:off x="467544" y="35361"/>
            <a:ext cx="8229600" cy="1143000"/>
          </a:xfrm>
        </p:spPr>
        <p:txBody>
          <a:bodyPr/>
          <a:lstStyle/>
          <a:p>
            <a:r>
              <a:rPr lang="en-CA" dirty="0" smtClean="0">
                <a:solidFill>
                  <a:srgbClr val="FFC000"/>
                </a:solidFill>
              </a:rPr>
              <a:t>Marsh Plants are Amazing!</a:t>
            </a:r>
            <a:endParaRPr lang="en-CA" dirty="0">
              <a:solidFill>
                <a:srgbClr val="FFC000"/>
              </a:solidFill>
            </a:endParaRPr>
          </a:p>
        </p:txBody>
      </p:sp>
      <p:sp>
        <p:nvSpPr>
          <p:cNvPr id="6" name="TextBox 5"/>
          <p:cNvSpPr txBox="1"/>
          <p:nvPr/>
        </p:nvSpPr>
        <p:spPr>
          <a:xfrm>
            <a:off x="5076056" y="908720"/>
            <a:ext cx="3888432" cy="5909310"/>
          </a:xfrm>
          <a:prstGeom prst="rect">
            <a:avLst/>
          </a:prstGeom>
          <a:noFill/>
        </p:spPr>
        <p:txBody>
          <a:bodyPr wrap="square" rtlCol="0">
            <a:spAutoFit/>
          </a:bodyPr>
          <a:lstStyle/>
          <a:p>
            <a:endParaRPr lang="en-CA" dirty="0" smtClean="0"/>
          </a:p>
          <a:p>
            <a:r>
              <a:rPr lang="en-CA" dirty="0" smtClean="0">
                <a:solidFill>
                  <a:srgbClr val="FFFF00"/>
                </a:solidFill>
                <a:effectLst>
                  <a:outerShdw blurRad="38100" dist="38100" dir="2700000" algn="tl">
                    <a:srgbClr val="000000">
                      <a:alpha val="43137"/>
                    </a:srgbClr>
                  </a:outerShdw>
                </a:effectLst>
              </a:rPr>
              <a:t>Plants like cattail prevent flooding by acting like sponges to store excess water. </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Cattail also let water out of their tissues during droughts when the water levels are low.</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Marsh plants hold the soil in place to prevent erosion.</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Marsh plants act as filters to soak up and store lots of the chemicals we dump into the water</a:t>
            </a:r>
            <a:r>
              <a:rPr lang="en-CA" dirty="0">
                <a:solidFill>
                  <a:srgbClr val="FFFF00"/>
                </a:solidFill>
                <a:effectLst>
                  <a:outerShdw blurRad="38100" dist="38100" dir="2700000" algn="tl">
                    <a:srgbClr val="000000">
                      <a:alpha val="43137"/>
                    </a:srgbClr>
                  </a:outerShdw>
                </a:effectLst>
              </a:rPr>
              <a:t>.</a:t>
            </a:r>
            <a:endParaRPr lang="en-CA" dirty="0" smtClean="0">
              <a:solidFill>
                <a:srgbClr val="FFFF00"/>
              </a:solidFill>
              <a:effectLst>
                <a:outerShdw blurRad="38100" dist="38100" dir="2700000" algn="tl">
                  <a:srgbClr val="000000">
                    <a:alpha val="43137"/>
                  </a:srgbClr>
                </a:outerShdw>
              </a:effectLst>
            </a:endParaRP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Native wetland plants also provide habitat for huge numbers of wildlife!</a:t>
            </a:r>
          </a:p>
          <a:p>
            <a:endParaRPr lang="en-CA" dirty="0">
              <a:effectLst>
                <a:outerShdw blurRad="38100" dist="38100" dir="2700000" algn="tl">
                  <a:srgbClr val="000000">
                    <a:alpha val="43137"/>
                  </a:srgbClr>
                </a:outerShdw>
              </a:effectLst>
            </a:endParaRPr>
          </a:p>
          <a:p>
            <a:endParaRPr lang="en-CA" dirty="0"/>
          </a:p>
        </p:txBody>
      </p:sp>
    </p:spTree>
    <p:extLst>
      <p:ext uri="{BB962C8B-B14F-4D97-AF65-F5344CB8AC3E}">
        <p14:creationId xmlns:p14="http://schemas.microsoft.com/office/powerpoint/2010/main" val="9938784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Underwater Vegetation</a:t>
            </a:r>
            <a:endParaRPr lang="en-CA" dirty="0"/>
          </a:p>
        </p:txBody>
      </p:sp>
      <p:sp>
        <p:nvSpPr>
          <p:cNvPr id="5" name="TextBox 4"/>
          <p:cNvSpPr txBox="1"/>
          <p:nvPr/>
        </p:nvSpPr>
        <p:spPr>
          <a:xfrm>
            <a:off x="4788024" y="2204864"/>
            <a:ext cx="4032448" cy="4524315"/>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Many plants inhabit the subsurface waters of aquatic ecosystems.</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Elodea is one example of an underwater plant that produces large amounts of dissolved oxygen for aquatic life forms.  This plant acts to clean the water and remove large amounts of carbon dioxide. </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Submerged plants also produce food and shelter for many types of wildlife.</a:t>
            </a:r>
          </a:p>
          <a:p>
            <a:endParaRPr lang="en-CA" dirty="0"/>
          </a:p>
          <a:p>
            <a:endParaRPr lang="en-CA" dirty="0"/>
          </a:p>
          <a:p>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700808"/>
            <a:ext cx="3807296" cy="4553526"/>
          </a:xfrm>
        </p:spPr>
      </p:pic>
    </p:spTree>
    <p:extLst>
      <p:ext uri="{BB962C8B-B14F-4D97-AF65-F5344CB8AC3E}">
        <p14:creationId xmlns:p14="http://schemas.microsoft.com/office/powerpoint/2010/main" val="626067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2080" y="2340202"/>
            <a:ext cx="3168352" cy="2585323"/>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The small front legs help to gather food and bring it to the mouth.</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The front legs are short and hard to see if you are looking down on this insect, unlike the front legs of our next guest!</a:t>
            </a:r>
            <a:endParaRPr lang="en-CA" dirty="0">
              <a:solidFill>
                <a:srgbClr val="FFFF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CA" dirty="0" smtClean="0"/>
              <a:t>Water boatman</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3789747">
            <a:off x="899592" y="2132856"/>
            <a:ext cx="3229704" cy="3229704"/>
          </a:xfrm>
        </p:spPr>
      </p:pic>
      <p:sp>
        <p:nvSpPr>
          <p:cNvPr id="5" name="TextBox 4"/>
          <p:cNvSpPr txBox="1"/>
          <p:nvPr/>
        </p:nvSpPr>
        <p:spPr>
          <a:xfrm>
            <a:off x="5292080" y="2852936"/>
            <a:ext cx="3168352" cy="1200329"/>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These insects scavenge dead plant and animal material found and along the bottom of the wetland.</a:t>
            </a:r>
            <a:endParaRPr lang="en-CA"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04864"/>
            <a:ext cx="4195365" cy="2856000"/>
          </a:xfrm>
          <a:prstGeom prst="rect">
            <a:avLst/>
          </a:prstGeom>
        </p:spPr>
      </p:pic>
    </p:spTree>
    <p:extLst>
      <p:ext uri="{BB962C8B-B14F-4D97-AF65-F5344CB8AC3E}">
        <p14:creationId xmlns:p14="http://schemas.microsoft.com/office/powerpoint/2010/main" val="25277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4452311">
            <a:off x="245535" y="2182937"/>
            <a:ext cx="4765205" cy="3635379"/>
          </a:xfrm>
        </p:spPr>
      </p:pic>
      <p:sp>
        <p:nvSpPr>
          <p:cNvPr id="2" name="Title 1"/>
          <p:cNvSpPr>
            <a:spLocks noGrp="1"/>
          </p:cNvSpPr>
          <p:nvPr>
            <p:ph type="title"/>
          </p:nvPr>
        </p:nvSpPr>
        <p:spPr>
          <a:xfrm>
            <a:off x="467544" y="116632"/>
            <a:ext cx="8229600" cy="1143000"/>
          </a:xfrm>
        </p:spPr>
        <p:txBody>
          <a:bodyPr/>
          <a:lstStyle/>
          <a:p>
            <a:r>
              <a:rPr lang="en-CA" dirty="0" smtClean="0"/>
              <a:t>Backswimmer</a:t>
            </a:r>
            <a:endParaRPr lang="en-CA" dirty="0"/>
          </a:p>
        </p:txBody>
      </p:sp>
      <p:sp>
        <p:nvSpPr>
          <p:cNvPr id="5" name="TextBox 4"/>
          <p:cNvSpPr txBox="1"/>
          <p:nvPr/>
        </p:nvSpPr>
        <p:spPr>
          <a:xfrm>
            <a:off x="5307090" y="1781209"/>
            <a:ext cx="3312368" cy="3693319"/>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These predators </a:t>
            </a:r>
            <a:r>
              <a:rPr lang="en-CA" b="1" dirty="0" smtClean="0">
                <a:solidFill>
                  <a:srgbClr val="FFFF00"/>
                </a:solidFill>
                <a:effectLst>
                  <a:outerShdw blurRad="38100" dist="38100" dir="2700000" algn="tl">
                    <a:srgbClr val="000000">
                      <a:alpha val="43137"/>
                    </a:srgbClr>
                  </a:outerShdw>
                </a:effectLst>
              </a:rPr>
              <a:t>lie on their backs</a:t>
            </a:r>
            <a:r>
              <a:rPr lang="en-CA" dirty="0" smtClean="0">
                <a:solidFill>
                  <a:srgbClr val="FFFF00"/>
                </a:solidFill>
                <a:effectLst>
                  <a:outerShdw blurRad="38100" dist="38100" dir="2700000" algn="tl">
                    <a:srgbClr val="000000">
                      <a:alpha val="43137"/>
                    </a:srgbClr>
                  </a:outerShdw>
                </a:effectLst>
              </a:rPr>
              <a:t> just under the water surface and use their long front legs to grab insects that land on the water.  </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The front legs of the backswimmer are much more visible than those of the water boatman, allowing easier identification when both are viewed from the top.</a:t>
            </a:r>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84784"/>
            <a:ext cx="4634880" cy="4009171"/>
          </a:xfrm>
          <a:prstGeom prst="rect">
            <a:avLst/>
          </a:prstGeom>
        </p:spPr>
      </p:pic>
    </p:spTree>
    <p:extLst>
      <p:ext uri="{BB962C8B-B14F-4D97-AF65-F5344CB8AC3E}">
        <p14:creationId xmlns:p14="http://schemas.microsoft.com/office/powerpoint/2010/main" val="17907939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0" end="0"/>
                                            </p:txEl>
                                          </p:spTgt>
                                        </p:tgtEl>
                                      </p:cBhvr>
                                    </p:animEffect>
                                    <p:set>
                                      <p:cBhvr>
                                        <p:cTn id="10" dur="1" fill="hold">
                                          <p:stCondLst>
                                            <p:cond delay="499"/>
                                          </p:stCondLst>
                                        </p:cTn>
                                        <p:tgtEl>
                                          <p:spTgt spid="5">
                                            <p:txEl>
                                              <p:pRg st="0" end="0"/>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CA" dirty="0" smtClean="0"/>
              <a:t>Predaceous Diving Beetle</a:t>
            </a:r>
            <a:endParaRPr lang="en-CA"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935" t="-1077" r="-8200" b="1077"/>
          <a:stretch/>
        </p:blipFill>
        <p:spPr>
          <a:xfrm>
            <a:off x="20283" y="1242526"/>
            <a:ext cx="3834815" cy="42484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933056"/>
            <a:ext cx="1500838" cy="2262348"/>
          </a:xfrm>
          <a:prstGeom prst="rect">
            <a:avLst/>
          </a:prstGeom>
        </p:spPr>
      </p:pic>
      <p:sp>
        <p:nvSpPr>
          <p:cNvPr id="6" name="TextBox 5"/>
          <p:cNvSpPr txBox="1"/>
          <p:nvPr/>
        </p:nvSpPr>
        <p:spPr>
          <a:xfrm>
            <a:off x="4860032" y="1217657"/>
            <a:ext cx="3672408" cy="2031325"/>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Diving beetles are predatory insects that breathe using tubes that come out of their rear-ends!  Air is obtained from the surface and stored in a space underneath their hard wing-covers created by thousands of very tiny hairs. </a:t>
            </a:r>
            <a:endParaRPr lang="en-CA"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79512" y="2060848"/>
            <a:ext cx="1440160" cy="307777"/>
          </a:xfrm>
          <a:prstGeom prst="rect">
            <a:avLst/>
          </a:prstGeom>
          <a:noFill/>
        </p:spPr>
        <p:txBody>
          <a:bodyPr wrap="square" rtlCol="0">
            <a:spAutoFit/>
          </a:bodyPr>
          <a:lstStyle/>
          <a:p>
            <a:r>
              <a:rPr lang="en-CA" sz="1400" dirty="0" smtClean="0">
                <a:solidFill>
                  <a:srgbClr val="FFFF00"/>
                </a:solidFill>
              </a:rPr>
              <a:t>Adult</a:t>
            </a:r>
            <a:endParaRPr lang="en-CA" sz="1400" dirty="0">
              <a:solidFill>
                <a:srgbClr val="FFFF00"/>
              </a:solidFill>
            </a:endParaRPr>
          </a:p>
        </p:txBody>
      </p:sp>
      <p:sp>
        <p:nvSpPr>
          <p:cNvPr id="8" name="TextBox 7"/>
          <p:cNvSpPr txBox="1"/>
          <p:nvPr/>
        </p:nvSpPr>
        <p:spPr>
          <a:xfrm>
            <a:off x="2843808" y="4203090"/>
            <a:ext cx="750419" cy="307777"/>
          </a:xfrm>
          <a:prstGeom prst="rect">
            <a:avLst/>
          </a:prstGeom>
          <a:noFill/>
        </p:spPr>
        <p:txBody>
          <a:bodyPr wrap="square" rtlCol="0">
            <a:spAutoFit/>
          </a:bodyPr>
          <a:lstStyle/>
          <a:p>
            <a:r>
              <a:rPr lang="en-CA" sz="1400" dirty="0" smtClean="0">
                <a:solidFill>
                  <a:srgbClr val="FFFF00"/>
                </a:solidFill>
              </a:rPr>
              <a:t>Larva</a:t>
            </a:r>
            <a:endParaRPr lang="en-CA" sz="1400" dirty="0">
              <a:solidFill>
                <a:srgbClr val="FFFF00"/>
              </a:solidFill>
            </a:endParaRPr>
          </a:p>
        </p:txBody>
      </p:sp>
      <p:sp>
        <p:nvSpPr>
          <p:cNvPr id="9" name="TextBox 8"/>
          <p:cNvSpPr txBox="1"/>
          <p:nvPr/>
        </p:nvSpPr>
        <p:spPr>
          <a:xfrm>
            <a:off x="4932040" y="3904578"/>
            <a:ext cx="3744416" cy="2031325"/>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Just like butterflies, these beetles have complete metamorphosis.  Eggs are laid close to the surface on plants and larvae that are ferocious predators hatch and eat things like mosquito larvae under the water.</a:t>
            </a:r>
            <a:endParaRPr lang="en-C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7959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lstStyle/>
          <a:p>
            <a:r>
              <a:rPr lang="en-CA" dirty="0" smtClean="0"/>
              <a:t>Dragonfly Nymph</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556792"/>
            <a:ext cx="4333805" cy="47085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60"/>
            <a:ext cx="4061817" cy="5421282"/>
          </a:xfrm>
          <a:prstGeom prst="rect">
            <a:avLst/>
          </a:prstGeom>
        </p:spPr>
      </p:pic>
      <p:sp>
        <p:nvSpPr>
          <p:cNvPr id="6" name="TextBox 5"/>
          <p:cNvSpPr txBox="1"/>
          <p:nvPr/>
        </p:nvSpPr>
        <p:spPr>
          <a:xfrm>
            <a:off x="5220072" y="2276872"/>
            <a:ext cx="3600400" cy="3693319"/>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Dragonflies have incomplete metamorphosis.  Young dragonflies live in the water and are called nymphs.  They will shed their skins many times until they finally come out of the water to become adults.  </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Dragonflies are great predators, and have a mouthpart called a labium that extends out and grabs their prey with sharp hooks.</a:t>
            </a:r>
            <a:endParaRPr lang="en-CA"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5189038" y="2409740"/>
            <a:ext cx="3528392" cy="3139321"/>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The type of dragonflies we find in the water here belong to the skimmer or </a:t>
            </a:r>
            <a:r>
              <a:rPr lang="en-CA" dirty="0" err="1" smtClean="0">
                <a:solidFill>
                  <a:srgbClr val="FFFF00"/>
                </a:solidFill>
                <a:effectLst>
                  <a:outerShdw blurRad="38100" dist="38100" dir="2700000" algn="tl">
                    <a:srgbClr val="000000">
                      <a:alpha val="43137"/>
                    </a:srgbClr>
                  </a:outerShdw>
                </a:effectLst>
              </a:rPr>
              <a:t>libellulidae</a:t>
            </a:r>
            <a:r>
              <a:rPr lang="en-CA" dirty="0" smtClean="0">
                <a:solidFill>
                  <a:srgbClr val="FFFF00"/>
                </a:solidFill>
                <a:effectLst>
                  <a:outerShdw blurRad="38100" dist="38100" dir="2700000" algn="tl">
                    <a:srgbClr val="000000">
                      <a:alpha val="43137"/>
                    </a:srgbClr>
                  </a:outerShdw>
                </a:effectLst>
              </a:rPr>
              <a:t> family.  They look like this and can be found crawling along the muddy bottom of wetlands all over Ontario.</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This is good because both dragonfly nymphs and adults hunt insects like mosquitoes!</a:t>
            </a:r>
            <a:endParaRPr lang="en-C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404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381"/>
            <a:ext cx="8229600" cy="1143000"/>
          </a:xfrm>
        </p:spPr>
        <p:txBody>
          <a:bodyPr/>
          <a:lstStyle/>
          <a:p>
            <a:r>
              <a:rPr lang="en-CA" dirty="0" smtClean="0"/>
              <a:t>Dragonfly Adults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36" y="1101849"/>
            <a:ext cx="3810000" cy="2543175"/>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65"/>
          <a:stretch/>
        </p:blipFill>
        <p:spPr>
          <a:xfrm>
            <a:off x="107504" y="3645024"/>
            <a:ext cx="4163464" cy="3057525"/>
          </a:xfrm>
          <a:prstGeom prst="rect">
            <a:avLst/>
          </a:prstGeom>
        </p:spPr>
      </p:pic>
      <p:sp>
        <p:nvSpPr>
          <p:cNvPr id="3" name="TextBox 2"/>
          <p:cNvSpPr txBox="1"/>
          <p:nvPr/>
        </p:nvSpPr>
        <p:spPr>
          <a:xfrm>
            <a:off x="5207226" y="2311464"/>
            <a:ext cx="3600400" cy="2862322"/>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The adult dragonflies we see most often here are the Common Whitetail and the Twelve-spot Skimmer.  Both of the pictures represent male dragonflies.  The females of both of these dragonflies have duller colouration.  </a:t>
            </a:r>
          </a:p>
          <a:p>
            <a:endParaRPr lang="en-CA" dirty="0">
              <a:solidFill>
                <a:srgbClr val="FFFF00"/>
              </a:solidFill>
              <a:effectLst>
                <a:outerShdw blurRad="38100" dist="38100" dir="2700000" algn="tl">
                  <a:srgbClr val="000000">
                    <a:alpha val="43137"/>
                  </a:srgbClr>
                </a:outerShdw>
              </a:effectLst>
            </a:endParaRPr>
          </a:p>
          <a:p>
            <a:endParaRPr lang="en-CA"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67544" y="3068960"/>
            <a:ext cx="1656184" cy="261610"/>
          </a:xfrm>
          <a:prstGeom prst="rect">
            <a:avLst/>
          </a:prstGeom>
          <a:noFill/>
        </p:spPr>
        <p:txBody>
          <a:bodyPr wrap="square" rtlCol="0">
            <a:spAutoFit/>
          </a:bodyPr>
          <a:lstStyle/>
          <a:p>
            <a:r>
              <a:rPr lang="en-CA" sz="1100" dirty="0" smtClean="0"/>
              <a:t>Common Whitetail</a:t>
            </a:r>
            <a:endParaRPr lang="en-CA" sz="1100" dirty="0"/>
          </a:p>
        </p:txBody>
      </p:sp>
      <p:sp>
        <p:nvSpPr>
          <p:cNvPr id="7" name="TextBox 6"/>
          <p:cNvSpPr txBox="1"/>
          <p:nvPr/>
        </p:nvSpPr>
        <p:spPr>
          <a:xfrm>
            <a:off x="2123728" y="6165304"/>
            <a:ext cx="2016224" cy="261610"/>
          </a:xfrm>
          <a:prstGeom prst="rect">
            <a:avLst/>
          </a:prstGeom>
          <a:noFill/>
        </p:spPr>
        <p:txBody>
          <a:bodyPr wrap="square" rtlCol="0">
            <a:spAutoFit/>
          </a:bodyPr>
          <a:lstStyle/>
          <a:p>
            <a:r>
              <a:rPr lang="en-CA" sz="1100" dirty="0" smtClean="0"/>
              <a:t>Twelve-spot Skimmer</a:t>
            </a:r>
            <a:endParaRPr lang="en-CA" sz="1100" dirty="0"/>
          </a:p>
        </p:txBody>
      </p:sp>
    </p:spTree>
    <p:extLst>
      <p:ext uri="{BB962C8B-B14F-4D97-AF65-F5344CB8AC3E}">
        <p14:creationId xmlns:p14="http://schemas.microsoft.com/office/powerpoint/2010/main" val="24330582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Water Chemistry</a:t>
            </a:r>
            <a:endParaRPr lang="en-CA" dirty="0"/>
          </a:p>
        </p:txBody>
      </p:sp>
      <p:sp>
        <p:nvSpPr>
          <p:cNvPr id="3" name="Content Placeholder 2"/>
          <p:cNvSpPr>
            <a:spLocks noGrp="1"/>
          </p:cNvSpPr>
          <p:nvPr>
            <p:ph idx="1"/>
          </p:nvPr>
        </p:nvSpPr>
        <p:spPr/>
        <p:txBody>
          <a:bodyPr>
            <a:normAutofit fontScale="92500" lnSpcReduction="10000"/>
          </a:bodyPr>
          <a:lstStyle/>
          <a:p>
            <a:pPr marL="137160" indent="0">
              <a:buNone/>
            </a:pPr>
            <a:r>
              <a:rPr lang="en-CA" dirty="0" smtClean="0">
                <a:solidFill>
                  <a:srgbClr val="FFFF00"/>
                </a:solidFill>
                <a:effectLst>
                  <a:outerShdw blurRad="38100" dist="38100" dir="2700000" algn="tl">
                    <a:srgbClr val="000000">
                      <a:alpha val="43137"/>
                    </a:srgbClr>
                  </a:outerShdw>
                </a:effectLst>
              </a:rPr>
              <a:t>Healthy aquatic ecosystems depend upon many factors.  One important factor is the chemical balance present in the ecosystem.</a:t>
            </a:r>
          </a:p>
          <a:p>
            <a:pPr marL="137160" indent="0">
              <a:buNone/>
            </a:pPr>
            <a:endParaRPr lang="en-CA" dirty="0">
              <a:solidFill>
                <a:srgbClr val="FFFF00"/>
              </a:solidFill>
              <a:effectLst>
                <a:outerShdw blurRad="38100" dist="38100" dir="2700000" algn="tl">
                  <a:srgbClr val="000000">
                    <a:alpha val="43137"/>
                  </a:srgbClr>
                </a:outerShdw>
              </a:effectLst>
            </a:endParaRPr>
          </a:p>
          <a:p>
            <a:pPr marL="137160" indent="0">
              <a:buNone/>
            </a:pPr>
            <a:endParaRPr lang="en-CA" dirty="0">
              <a:solidFill>
                <a:srgbClr val="FFFF00"/>
              </a:solidFill>
              <a:effectLst>
                <a:outerShdw blurRad="38100" dist="38100" dir="2700000" algn="tl">
                  <a:srgbClr val="000000">
                    <a:alpha val="43137"/>
                  </a:srgbClr>
                </a:outerShdw>
              </a:effectLst>
            </a:endParaRPr>
          </a:p>
          <a:p>
            <a:pPr marL="137160" indent="0">
              <a:buNone/>
            </a:pPr>
            <a:r>
              <a:rPr lang="en-CA" dirty="0" smtClean="0">
                <a:solidFill>
                  <a:srgbClr val="FFFF00"/>
                </a:solidFill>
                <a:effectLst>
                  <a:outerShdw blurRad="38100" dist="38100" dir="2700000" algn="tl">
                    <a:srgbClr val="000000">
                      <a:alpha val="43137"/>
                    </a:srgbClr>
                  </a:outerShdw>
                </a:effectLst>
              </a:rPr>
              <a:t>Aquatic ecosystems are susceptible to many chemical changes.  Usually if the chemistry of a “healthy” ecosystem changes, signs of this change will include sensitive organisms quickly declining in number or disappearing.  These types of organisms are called </a:t>
            </a:r>
            <a:r>
              <a:rPr lang="en-CA" dirty="0" smtClean="0">
                <a:solidFill>
                  <a:srgbClr val="FF0000"/>
                </a:solidFill>
                <a:effectLst>
                  <a:outerShdw blurRad="38100" dist="38100" dir="2700000" algn="tl">
                    <a:srgbClr val="000000">
                      <a:alpha val="43137"/>
                    </a:srgbClr>
                  </a:outerShdw>
                </a:effectLst>
              </a:rPr>
              <a:t>indicator species </a:t>
            </a:r>
            <a:r>
              <a:rPr lang="en-CA" dirty="0" smtClean="0">
                <a:solidFill>
                  <a:srgbClr val="FFFF00"/>
                </a:solidFill>
                <a:effectLst>
                  <a:outerShdw blurRad="38100" dist="38100" dir="2700000" algn="tl">
                    <a:srgbClr val="000000">
                      <a:alpha val="43137"/>
                    </a:srgbClr>
                  </a:outerShdw>
                </a:effectLst>
              </a:rPr>
              <a:t>since they alert us to problems in our aquatic ecosystem. </a:t>
            </a:r>
            <a:endParaRPr lang="en-CA"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80928"/>
            <a:ext cx="3810000" cy="3810000"/>
          </a:xfrm>
          <a:prstGeom prst="rect">
            <a:avLst/>
          </a:prstGeom>
          <a:ln>
            <a:noFill/>
          </a:ln>
          <a:effectLst>
            <a:softEdge rad="112500"/>
          </a:effectLst>
        </p:spPr>
      </p:pic>
      <p:sp>
        <p:nvSpPr>
          <p:cNvPr id="5" name="TextBox 4"/>
          <p:cNvSpPr txBox="1"/>
          <p:nvPr/>
        </p:nvSpPr>
        <p:spPr>
          <a:xfrm>
            <a:off x="699253" y="1467339"/>
            <a:ext cx="8424936" cy="1477328"/>
          </a:xfrm>
          <a:prstGeom prst="rect">
            <a:avLst/>
          </a:prstGeom>
          <a:noFill/>
        </p:spPr>
        <p:txBody>
          <a:bodyPr wrap="square" rtlCol="0">
            <a:spAutoFit/>
          </a:bodyPr>
          <a:lstStyle/>
          <a:p>
            <a:r>
              <a:rPr lang="en-CA" sz="2400" dirty="0">
                <a:solidFill>
                  <a:srgbClr val="FFFF00"/>
                </a:solidFill>
                <a:effectLst>
                  <a:outerShdw blurRad="38100" dist="38100" dir="2700000" algn="tl">
                    <a:srgbClr val="000000">
                      <a:alpha val="43137"/>
                    </a:srgbClr>
                  </a:outerShdw>
                </a:effectLst>
              </a:rPr>
              <a:t>Chemical components are considered non-living or </a:t>
            </a:r>
            <a:r>
              <a:rPr lang="en-CA" sz="2400" dirty="0">
                <a:solidFill>
                  <a:srgbClr val="FF0000"/>
                </a:solidFill>
                <a:effectLst>
                  <a:outerShdw blurRad="38100" dist="38100" dir="2700000" algn="tl">
                    <a:srgbClr val="000000">
                      <a:alpha val="43137"/>
                    </a:srgbClr>
                  </a:outerShdw>
                </a:effectLst>
              </a:rPr>
              <a:t>abiotic</a:t>
            </a:r>
            <a:r>
              <a:rPr lang="en-CA" sz="2400" dirty="0">
                <a:solidFill>
                  <a:srgbClr val="FFFF00"/>
                </a:solidFill>
                <a:effectLst>
                  <a:outerShdw blurRad="38100" dist="38100" dir="2700000" algn="tl">
                    <a:srgbClr val="000000">
                      <a:alpha val="43137"/>
                    </a:srgbClr>
                  </a:outerShdw>
                </a:effectLst>
              </a:rPr>
              <a:t>.  The water chemistry has a huge influence on the living or </a:t>
            </a:r>
            <a:r>
              <a:rPr lang="en-CA" sz="2400" dirty="0">
                <a:solidFill>
                  <a:srgbClr val="FF0000"/>
                </a:solidFill>
                <a:effectLst>
                  <a:outerShdw blurRad="38100" dist="38100" dir="2700000" algn="tl">
                    <a:srgbClr val="000000">
                      <a:alpha val="43137"/>
                    </a:srgbClr>
                  </a:outerShdw>
                </a:effectLst>
              </a:rPr>
              <a:t>biotic</a:t>
            </a:r>
            <a:r>
              <a:rPr lang="en-CA" sz="2400" dirty="0">
                <a:solidFill>
                  <a:srgbClr val="FFFF00"/>
                </a:solidFill>
                <a:effectLst>
                  <a:outerShdw blurRad="38100" dist="38100" dir="2700000" algn="tl">
                    <a:srgbClr val="000000">
                      <a:alpha val="43137"/>
                    </a:srgbClr>
                  </a:outerShdw>
                </a:effectLst>
              </a:rPr>
              <a:t> organisms present in </a:t>
            </a:r>
            <a:r>
              <a:rPr lang="en-CA" sz="2400">
                <a:solidFill>
                  <a:srgbClr val="FFFF00"/>
                </a:solidFill>
                <a:effectLst>
                  <a:outerShdw blurRad="38100" dist="38100" dir="2700000" algn="tl">
                    <a:srgbClr val="000000">
                      <a:alpha val="43137"/>
                    </a:srgbClr>
                  </a:outerShdw>
                </a:effectLst>
              </a:rPr>
              <a:t>the </a:t>
            </a:r>
            <a:r>
              <a:rPr lang="en-CA" sz="2400" smtClean="0">
                <a:solidFill>
                  <a:srgbClr val="FFFF00"/>
                </a:solidFill>
                <a:effectLst>
                  <a:outerShdw blurRad="38100" dist="38100" dir="2700000" algn="tl">
                    <a:srgbClr val="000000">
                      <a:alpha val="43137"/>
                    </a:srgbClr>
                  </a:outerShdw>
                </a:effectLst>
              </a:rPr>
              <a:t>ecosystem.</a:t>
            </a:r>
            <a:endParaRPr lang="en-CA" sz="2400" dirty="0">
              <a:solidFill>
                <a:srgbClr val="FFFF00"/>
              </a:solidFill>
              <a:effectLst>
                <a:outerShdw blurRad="38100" dist="38100" dir="2700000" algn="tl">
                  <a:srgbClr val="000000">
                    <a:alpha val="43137"/>
                  </a:srgbClr>
                </a:outerShdw>
              </a:effectLst>
            </a:endParaRPr>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383" y="1354024"/>
            <a:ext cx="2847234" cy="2212082"/>
          </a:xfrm>
          <a:prstGeom prst="rect">
            <a:avLst/>
          </a:prstGeom>
          <a:ln>
            <a:noFill/>
          </a:ln>
          <a:effectLst>
            <a:softEdge rad="112500"/>
          </a:effectLst>
        </p:spPr>
      </p:pic>
    </p:spTree>
    <p:extLst>
      <p:ext uri="{BB962C8B-B14F-4D97-AF65-F5344CB8AC3E}">
        <p14:creationId xmlns:p14="http://schemas.microsoft.com/office/powerpoint/2010/main" val="4173863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Mayfly Nymph</a:t>
            </a:r>
            <a:endParaRPr lang="en-CA"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980"/>
          <a:stretch/>
        </p:blipFill>
        <p:spPr>
          <a:xfrm>
            <a:off x="1835696" y="3297604"/>
            <a:ext cx="3312368" cy="3113748"/>
          </a:xfrm>
          <a:prstGeom prst="rect">
            <a:avLst/>
          </a:prstGeom>
          <a:ln>
            <a:noFill/>
          </a:ln>
          <a:effectLst>
            <a:softEdge rad="112500"/>
          </a:effectLst>
        </p:spPr>
      </p:pic>
      <p:sp>
        <p:nvSpPr>
          <p:cNvPr id="6" name="TextBox 5"/>
          <p:cNvSpPr txBox="1"/>
          <p:nvPr/>
        </p:nvSpPr>
        <p:spPr>
          <a:xfrm>
            <a:off x="5580112" y="1635257"/>
            <a:ext cx="3312368" cy="4801314"/>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If mayfly nymphs are present in the aquatic ecosystem it indicates that the health of the ecosystem is good. </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Mayfly nymphs require clean water that is well oxygenated, and excess nutrient levels cannot be tolerated.</a:t>
            </a:r>
          </a:p>
          <a:p>
            <a:endParaRPr lang="en-CA" dirty="0">
              <a:solidFill>
                <a:srgbClr val="FFFF00"/>
              </a:solidFill>
              <a:effectLst>
                <a:outerShdw blurRad="38100" dist="38100" dir="2700000" algn="tl">
                  <a:srgbClr val="000000">
                    <a:alpha val="43137"/>
                  </a:srgbClr>
                </a:outerShdw>
              </a:effectLst>
            </a:endParaRPr>
          </a:p>
          <a:p>
            <a:r>
              <a:rPr lang="en-CA" dirty="0" smtClean="0">
                <a:solidFill>
                  <a:srgbClr val="FFFF00"/>
                </a:solidFill>
                <a:effectLst>
                  <a:outerShdw blurRad="38100" dist="38100" dir="2700000" algn="tl">
                    <a:srgbClr val="000000">
                      <a:alpha val="43137"/>
                    </a:srgbClr>
                  </a:outerShdw>
                </a:effectLst>
              </a:rPr>
              <a:t>Mayflies will soon disappear from ecosystems that are negatively affected by human activity.  Scientists find these types of organisms to be good </a:t>
            </a:r>
            <a:r>
              <a:rPr lang="en-CA" dirty="0" smtClean="0">
                <a:solidFill>
                  <a:srgbClr val="FF0000"/>
                </a:solidFill>
                <a:effectLst>
                  <a:outerShdw blurRad="38100" dist="38100" dir="2700000" algn="tl">
                    <a:srgbClr val="000000">
                      <a:alpha val="43137"/>
                    </a:srgbClr>
                  </a:outerShdw>
                </a:effectLst>
              </a:rPr>
              <a:t>indicator species </a:t>
            </a:r>
            <a:r>
              <a:rPr lang="en-CA" dirty="0" smtClean="0">
                <a:solidFill>
                  <a:srgbClr val="FFFF00"/>
                </a:solidFill>
                <a:effectLst>
                  <a:outerShdw blurRad="38100" dist="38100" dir="2700000" algn="tl">
                    <a:srgbClr val="000000">
                      <a:alpha val="43137"/>
                    </a:srgbClr>
                  </a:outerShdw>
                </a:effectLst>
              </a:rPr>
              <a:t>of environmental problems. </a:t>
            </a:r>
            <a:endParaRPr lang="en-CA" dirty="0">
              <a:solidFill>
                <a:srgbClr val="FFFF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635257"/>
            <a:ext cx="3218110" cy="2227922"/>
          </a:xfrm>
          <a:prstGeom prst="rect">
            <a:avLst/>
          </a:prstGeom>
          <a:ln>
            <a:noFill/>
          </a:ln>
          <a:effectLst>
            <a:softEdge rad="112500"/>
          </a:effectLst>
        </p:spPr>
      </p:pic>
      <p:sp>
        <p:nvSpPr>
          <p:cNvPr id="8" name="TextBox 7"/>
          <p:cNvSpPr txBox="1"/>
          <p:nvPr/>
        </p:nvSpPr>
        <p:spPr>
          <a:xfrm>
            <a:off x="3635896" y="5528265"/>
            <a:ext cx="1296144"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Nymph</a:t>
            </a:r>
            <a:endParaRPr lang="en-CA" sz="1200"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971600" y="2060848"/>
            <a:ext cx="864096" cy="276999"/>
          </a:xfrm>
          <a:prstGeom prst="rect">
            <a:avLst/>
          </a:prstGeom>
          <a:noFill/>
        </p:spPr>
        <p:txBody>
          <a:bodyPr wrap="square" rtlCol="0">
            <a:spAutoFit/>
          </a:bodyPr>
          <a:lstStyle/>
          <a:p>
            <a:r>
              <a:rPr lang="en-CA" sz="1200" dirty="0" smtClean="0">
                <a:solidFill>
                  <a:schemeClr val="bg1"/>
                </a:solidFill>
              </a:rPr>
              <a:t>Adult</a:t>
            </a:r>
            <a:endParaRPr lang="en-CA" sz="1200" dirty="0">
              <a:solidFill>
                <a:schemeClr val="bg1"/>
              </a:solidFill>
            </a:endParaRPr>
          </a:p>
        </p:txBody>
      </p:sp>
    </p:spTree>
    <p:extLst>
      <p:ext uri="{BB962C8B-B14F-4D97-AF65-F5344CB8AC3E}">
        <p14:creationId xmlns:p14="http://schemas.microsoft.com/office/powerpoint/2010/main" val="3603377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916832"/>
          </a:xfrm>
        </p:spPr>
        <p:txBody>
          <a:bodyPr>
            <a:normAutofit/>
          </a:bodyPr>
          <a:lstStyle/>
          <a:p>
            <a:pPr algn="r"/>
            <a:r>
              <a:rPr lang="en-CA" dirty="0" smtClean="0"/>
              <a:t>Amphibian Growth and </a:t>
            </a:r>
            <a:r>
              <a:rPr lang="en-CA" dirty="0"/>
              <a:t> </a:t>
            </a:r>
            <a:r>
              <a:rPr lang="en-CA" dirty="0" smtClean="0"/>
              <a:t>              Ecosystem Health</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0"/>
            <a:ext cx="2857500" cy="1981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916832"/>
            <a:ext cx="3810000" cy="1714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253" y="3058409"/>
            <a:ext cx="4428232" cy="19084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879" y="4141494"/>
            <a:ext cx="3638178" cy="2716506"/>
          </a:xfrm>
          <a:prstGeom prst="rect">
            <a:avLst/>
          </a:prstGeom>
        </p:spPr>
      </p:pic>
      <p:sp>
        <p:nvSpPr>
          <p:cNvPr id="8" name="TextBox 7"/>
          <p:cNvSpPr txBox="1"/>
          <p:nvPr/>
        </p:nvSpPr>
        <p:spPr>
          <a:xfrm>
            <a:off x="107774" y="3356992"/>
            <a:ext cx="5184576" cy="1200329"/>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Tadpoles develop </a:t>
            </a:r>
          </a:p>
          <a:p>
            <a:r>
              <a:rPr lang="en-CA" dirty="0" smtClean="0">
                <a:solidFill>
                  <a:srgbClr val="FFFF00"/>
                </a:solidFill>
                <a:effectLst>
                  <a:outerShdw blurRad="38100" dist="38100" dir="2700000" algn="tl">
                    <a:srgbClr val="000000">
                      <a:alpha val="43137"/>
                    </a:srgbClr>
                  </a:outerShdw>
                </a:effectLst>
              </a:rPr>
              <a:t>from eggs laid in the Spring.  </a:t>
            </a:r>
          </a:p>
          <a:p>
            <a:r>
              <a:rPr lang="en-CA" dirty="0" smtClean="0">
                <a:solidFill>
                  <a:srgbClr val="FFFF00"/>
                </a:solidFill>
                <a:effectLst>
                  <a:outerShdw blurRad="38100" dist="38100" dir="2700000" algn="tl">
                    <a:srgbClr val="000000">
                      <a:alpha val="43137"/>
                    </a:srgbClr>
                  </a:outerShdw>
                </a:effectLst>
              </a:rPr>
              <a:t>Most of the dots you see in this egg cluster</a:t>
            </a:r>
          </a:p>
          <a:p>
            <a:r>
              <a:rPr lang="en-CA" dirty="0" smtClean="0">
                <a:solidFill>
                  <a:srgbClr val="FFFF00"/>
                </a:solidFill>
                <a:effectLst>
                  <a:outerShdw blurRad="38100" dist="38100" dir="2700000" algn="tl">
                    <a:srgbClr val="000000">
                      <a:alpha val="43137"/>
                    </a:srgbClr>
                  </a:outerShdw>
                </a:effectLst>
              </a:rPr>
              <a:t>will become tadpoles in a healthy ecosystem.</a:t>
            </a:r>
            <a:endParaRPr lang="en-CA"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084168" y="1916832"/>
            <a:ext cx="2880320" cy="1754326"/>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Tadpoles, like other amphibians, are sensitive to changes in water quality.  Some species remain in this vulnerable stage  for 2 or 3 years.</a:t>
            </a:r>
            <a:endParaRPr lang="en-CA"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107774" y="4141494"/>
            <a:ext cx="3528122" cy="1477328"/>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When a tadpole’s legs appear it is called a </a:t>
            </a:r>
            <a:r>
              <a:rPr lang="en-CA" dirty="0" err="1" smtClean="0">
                <a:solidFill>
                  <a:srgbClr val="FFFF00"/>
                </a:solidFill>
                <a:effectLst>
                  <a:outerShdw blurRad="38100" dist="38100" dir="2700000" algn="tl">
                    <a:srgbClr val="000000">
                      <a:alpha val="43137"/>
                    </a:srgbClr>
                  </a:outerShdw>
                </a:effectLst>
              </a:rPr>
              <a:t>froglet</a:t>
            </a:r>
            <a:r>
              <a:rPr lang="en-CA" dirty="0" smtClean="0">
                <a:solidFill>
                  <a:srgbClr val="FFFF00"/>
                </a:solidFill>
                <a:effectLst>
                  <a:outerShdw blurRad="38100" dist="38100" dir="2700000" algn="tl">
                    <a:srgbClr val="000000">
                      <a:alpha val="43137"/>
                    </a:srgbClr>
                  </a:outerShdw>
                </a:effectLst>
              </a:rPr>
              <a:t>.  Occasionally </a:t>
            </a:r>
            <a:r>
              <a:rPr lang="en-CA" dirty="0" err="1" smtClean="0">
                <a:solidFill>
                  <a:srgbClr val="FFFF00"/>
                </a:solidFill>
                <a:effectLst>
                  <a:outerShdw blurRad="38100" dist="38100" dir="2700000" algn="tl">
                    <a:srgbClr val="000000">
                      <a:alpha val="43137"/>
                    </a:srgbClr>
                  </a:outerShdw>
                </a:effectLst>
              </a:rPr>
              <a:t>froglets</a:t>
            </a:r>
            <a:r>
              <a:rPr lang="en-CA" dirty="0" smtClean="0">
                <a:solidFill>
                  <a:srgbClr val="FFFF00"/>
                </a:solidFill>
                <a:effectLst>
                  <a:outerShdw blurRad="38100" dist="38100" dir="2700000" algn="tl">
                    <a:srgbClr val="000000">
                      <a:alpha val="43137"/>
                    </a:srgbClr>
                  </a:outerShdw>
                </a:effectLst>
              </a:rPr>
              <a:t> are found with mutations caused by contaminants.</a:t>
            </a:r>
            <a:endParaRPr lang="en-CA"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107774" y="5357663"/>
            <a:ext cx="5184576" cy="1200329"/>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If the contamination is sufficient, adult frogs will not be observed or will be less numerous, since the egg, tadpole or </a:t>
            </a:r>
            <a:r>
              <a:rPr lang="en-CA" dirty="0" err="1" smtClean="0">
                <a:solidFill>
                  <a:srgbClr val="FFFF00"/>
                </a:solidFill>
                <a:effectLst>
                  <a:outerShdw blurRad="38100" dist="38100" dir="2700000" algn="tl">
                    <a:srgbClr val="000000">
                      <a:alpha val="43137"/>
                    </a:srgbClr>
                  </a:outerShdw>
                </a:effectLst>
              </a:rPr>
              <a:t>froglet</a:t>
            </a:r>
            <a:r>
              <a:rPr lang="en-CA" dirty="0" smtClean="0">
                <a:solidFill>
                  <a:srgbClr val="FFFF00"/>
                </a:solidFill>
                <a:effectLst>
                  <a:outerShdw blurRad="38100" dist="38100" dir="2700000" algn="tl">
                    <a:srgbClr val="000000">
                      <a:alpha val="43137"/>
                    </a:srgbClr>
                  </a:outerShdw>
                </a:effectLst>
              </a:rPr>
              <a:t> stage has been harmed by pollutants or toxins.</a:t>
            </a:r>
            <a:endParaRPr lang="en-C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85516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Painted Turtle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628800"/>
            <a:ext cx="4261656" cy="284110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789040"/>
            <a:ext cx="4227709" cy="2821280"/>
          </a:xfrm>
          <a:prstGeom prst="rect">
            <a:avLst/>
          </a:prstGeom>
        </p:spPr>
      </p:pic>
      <p:sp>
        <p:nvSpPr>
          <p:cNvPr id="6" name="TextBox 5"/>
          <p:cNvSpPr txBox="1"/>
          <p:nvPr/>
        </p:nvSpPr>
        <p:spPr>
          <a:xfrm>
            <a:off x="395536" y="5189022"/>
            <a:ext cx="3723653" cy="369332"/>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Painted turtles basking in the sun.  </a:t>
            </a:r>
            <a:endParaRPr lang="en-CA"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714387" y="1556792"/>
            <a:ext cx="4197227" cy="2062103"/>
          </a:xfrm>
          <a:prstGeom prst="rect">
            <a:avLst/>
          </a:prstGeom>
          <a:noFill/>
        </p:spPr>
        <p:txBody>
          <a:bodyPr wrap="square" rtlCol="0">
            <a:spAutoFit/>
          </a:bodyPr>
          <a:lstStyle/>
          <a:p>
            <a:r>
              <a:rPr lang="en-CA" sz="1600" dirty="0" smtClean="0">
                <a:solidFill>
                  <a:srgbClr val="FFFF00"/>
                </a:solidFill>
                <a:effectLst>
                  <a:outerShdw blurRad="38100" dist="38100" dir="2700000" algn="tl">
                    <a:srgbClr val="000000">
                      <a:alpha val="43137"/>
                    </a:srgbClr>
                  </a:outerShdw>
                </a:effectLst>
              </a:rPr>
              <a:t>Turtles are not as sensitive as frogs are to changes in abiotic factors that cause negative ecological impacts.  This is due to the fact that reptile skin doesn’t allow water to enter it as does amphibian skin.  Therefore amphibians are better </a:t>
            </a:r>
            <a:r>
              <a:rPr lang="en-CA" sz="1600" dirty="0" smtClean="0">
                <a:solidFill>
                  <a:srgbClr val="FF0000"/>
                </a:solidFill>
                <a:effectLst>
                  <a:outerShdw blurRad="38100" dist="38100" dir="2700000" algn="tl">
                    <a:srgbClr val="000000">
                      <a:alpha val="43137"/>
                    </a:srgbClr>
                  </a:outerShdw>
                </a:effectLst>
              </a:rPr>
              <a:t>indicators </a:t>
            </a:r>
            <a:r>
              <a:rPr lang="en-CA" sz="1600" dirty="0" smtClean="0">
                <a:solidFill>
                  <a:srgbClr val="FFFF00"/>
                </a:solidFill>
                <a:effectLst>
                  <a:outerShdw blurRad="38100" dist="38100" dir="2700000" algn="tl">
                    <a:srgbClr val="000000">
                      <a:alpha val="43137"/>
                    </a:srgbClr>
                  </a:outerShdw>
                </a:effectLst>
              </a:rPr>
              <a:t>of chemical changes affecting aquatic ecosystem health.</a:t>
            </a:r>
            <a:endParaRPr lang="en-CA" sz="1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9520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6223" y="1140696"/>
            <a:ext cx="4880151" cy="5598644"/>
          </a:xfrm>
          <a:prstGeom prst="rect">
            <a:avLst/>
          </a:prstGeom>
        </p:spPr>
      </p:pic>
      <p:sp>
        <p:nvSpPr>
          <p:cNvPr id="2" name="Title 1"/>
          <p:cNvSpPr>
            <a:spLocks noGrp="1"/>
          </p:cNvSpPr>
          <p:nvPr>
            <p:ph type="title"/>
          </p:nvPr>
        </p:nvSpPr>
        <p:spPr>
          <a:xfrm>
            <a:off x="442398" y="0"/>
            <a:ext cx="8229600" cy="1143000"/>
          </a:xfrm>
        </p:spPr>
        <p:txBody>
          <a:bodyPr/>
          <a:lstStyle/>
          <a:p>
            <a:r>
              <a:rPr lang="en-CA" dirty="0" smtClean="0"/>
              <a:t>Our Marsh Birds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385596"/>
            <a:ext cx="4572000" cy="3048000"/>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452"/>
          <a:stretch/>
        </p:blipFill>
        <p:spPr>
          <a:xfrm flipH="1">
            <a:off x="428132" y="3212976"/>
            <a:ext cx="3582808" cy="3390078"/>
          </a:xfrm>
          <a:prstGeom prst="rect">
            <a:avLst/>
          </a:prstGeom>
        </p:spPr>
      </p:pic>
      <p:sp>
        <p:nvSpPr>
          <p:cNvPr id="6" name="TextBox 5"/>
          <p:cNvSpPr txBox="1"/>
          <p:nvPr/>
        </p:nvSpPr>
        <p:spPr>
          <a:xfrm>
            <a:off x="4716016" y="4653136"/>
            <a:ext cx="3384376" cy="461665"/>
          </a:xfrm>
          <a:prstGeom prst="rect">
            <a:avLst/>
          </a:prstGeom>
          <a:noFill/>
        </p:spPr>
        <p:txBody>
          <a:bodyPr wrap="square" rtlCol="0">
            <a:spAutoFit/>
          </a:bodyPr>
          <a:lstStyle/>
          <a:p>
            <a:r>
              <a:rPr lang="en-CA" sz="2400" dirty="0" smtClean="0">
                <a:solidFill>
                  <a:schemeClr val="accent1">
                    <a:lumMod val="40000"/>
                    <a:lumOff val="60000"/>
                  </a:schemeClr>
                </a:solidFill>
              </a:rPr>
              <a:t>Red-Winged Blackbird</a:t>
            </a:r>
            <a:endParaRPr lang="en-CA" sz="2400" dirty="0">
              <a:solidFill>
                <a:schemeClr val="accent1">
                  <a:lumMod val="60000"/>
                  <a:lumOff val="40000"/>
                </a:schemeClr>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2" y="1988839"/>
            <a:ext cx="4505325" cy="3381375"/>
          </a:xfrm>
          <a:prstGeom prst="rect">
            <a:avLst/>
          </a:prstGeom>
        </p:spPr>
      </p:pic>
      <p:sp>
        <p:nvSpPr>
          <p:cNvPr id="9" name="TextBox 8"/>
          <p:cNvSpPr txBox="1"/>
          <p:nvPr/>
        </p:nvSpPr>
        <p:spPr>
          <a:xfrm>
            <a:off x="5868144" y="1849352"/>
            <a:ext cx="2232248" cy="461665"/>
          </a:xfrm>
          <a:prstGeom prst="rect">
            <a:avLst/>
          </a:prstGeom>
          <a:noFill/>
        </p:spPr>
        <p:txBody>
          <a:bodyPr wrap="square" rtlCol="0">
            <a:spAutoFit/>
          </a:bodyPr>
          <a:lstStyle/>
          <a:p>
            <a:r>
              <a:rPr lang="en-CA" sz="2400" dirty="0" smtClean="0">
                <a:solidFill>
                  <a:schemeClr val="accent1">
                    <a:lumMod val="60000"/>
                    <a:lumOff val="40000"/>
                  </a:schemeClr>
                </a:solidFill>
              </a:rPr>
              <a:t>Mallard Duck</a:t>
            </a:r>
            <a:endParaRPr lang="en-CA" sz="2400" dirty="0">
              <a:solidFill>
                <a:schemeClr val="accent1">
                  <a:lumMod val="60000"/>
                  <a:lumOff val="40000"/>
                </a:schemeClr>
              </a:solidFill>
            </a:endParaRPr>
          </a:p>
        </p:txBody>
      </p:sp>
      <p:sp>
        <p:nvSpPr>
          <p:cNvPr id="10" name="TextBox 9"/>
          <p:cNvSpPr txBox="1"/>
          <p:nvPr/>
        </p:nvSpPr>
        <p:spPr>
          <a:xfrm>
            <a:off x="5184068" y="2450841"/>
            <a:ext cx="3672408" cy="2585323"/>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Ducks rely on native plants and organisms as well.  Ducks act to recycle nutrients, spread seeds, control insects, and provide food for many species.  Invasive species and pollution affect our ducks as well however, and some duck species are decreasing in number as a result.</a:t>
            </a:r>
            <a:endParaRPr lang="en-CA"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5652120" y="2204864"/>
            <a:ext cx="2736304" cy="461665"/>
          </a:xfrm>
          <a:prstGeom prst="rect">
            <a:avLst/>
          </a:prstGeom>
          <a:noFill/>
        </p:spPr>
        <p:txBody>
          <a:bodyPr wrap="square" rtlCol="0">
            <a:spAutoFit/>
          </a:bodyPr>
          <a:lstStyle/>
          <a:p>
            <a:r>
              <a:rPr lang="en-CA" sz="2400" dirty="0" smtClean="0">
                <a:solidFill>
                  <a:schemeClr val="accent1">
                    <a:lumMod val="60000"/>
                    <a:lumOff val="40000"/>
                  </a:schemeClr>
                </a:solidFill>
              </a:rPr>
              <a:t>Great Blue Heron</a:t>
            </a:r>
            <a:endParaRPr lang="en-CA" sz="2400" dirty="0">
              <a:solidFill>
                <a:schemeClr val="accent1">
                  <a:lumMod val="60000"/>
                  <a:lumOff val="40000"/>
                </a:schemeClr>
              </a:solidFill>
            </a:endParaRPr>
          </a:p>
        </p:txBody>
      </p:sp>
      <p:sp>
        <p:nvSpPr>
          <p:cNvPr id="13" name="TextBox 12"/>
          <p:cNvSpPr txBox="1"/>
          <p:nvPr/>
        </p:nvSpPr>
        <p:spPr>
          <a:xfrm>
            <a:off x="5436096" y="2852936"/>
            <a:ext cx="3168352" cy="2862322"/>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Since the great blue heron is a predator, it accumulates many of the toxins present in the environment.  Because it preys mainly on aquatic organisms, its fatty tissues can tell us what contaminants may be a problem in our aquatic ecosystem.</a:t>
            </a:r>
            <a:endParaRPr lang="en-CA"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355976" y="5229200"/>
            <a:ext cx="4392488" cy="1477328"/>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These birds need native wetland plants to build their nests and wetland insects to feed their young.  Unfortunately, invasive plant species are taking over our wetlands, harming many native species.</a:t>
            </a:r>
            <a:endParaRPr lang="en-C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3407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0" grpId="1"/>
      <p:bldP spid="12" grpId="0"/>
      <p:bldP spid="1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Wetland Mammals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628800"/>
            <a:ext cx="4489898" cy="2981573"/>
          </a:xfrm>
        </p:spPr>
      </p:pic>
      <p:sp>
        <p:nvSpPr>
          <p:cNvPr id="5" name="TextBox 4"/>
          <p:cNvSpPr txBox="1"/>
          <p:nvPr/>
        </p:nvSpPr>
        <p:spPr>
          <a:xfrm>
            <a:off x="5940152" y="1916832"/>
            <a:ext cx="1512168" cy="461665"/>
          </a:xfrm>
          <a:prstGeom prst="rect">
            <a:avLst/>
          </a:prstGeom>
          <a:noFill/>
        </p:spPr>
        <p:txBody>
          <a:bodyPr wrap="square" rtlCol="0">
            <a:spAutoFit/>
          </a:bodyPr>
          <a:lstStyle/>
          <a:p>
            <a:r>
              <a:rPr lang="en-CA" sz="2400" dirty="0" smtClean="0">
                <a:solidFill>
                  <a:schemeClr val="accent1">
                    <a:lumMod val="60000"/>
                    <a:lumOff val="40000"/>
                  </a:schemeClr>
                </a:solidFill>
              </a:rPr>
              <a:t>Muskrat</a:t>
            </a:r>
            <a:endParaRPr lang="en-CA" sz="2400" dirty="0">
              <a:solidFill>
                <a:schemeClr val="accent1">
                  <a:lumMod val="60000"/>
                  <a:lumOff val="40000"/>
                </a:schemeClr>
              </a:solidFill>
            </a:endParaRPr>
          </a:p>
        </p:txBody>
      </p:sp>
      <p:sp>
        <p:nvSpPr>
          <p:cNvPr id="6" name="TextBox 5"/>
          <p:cNvSpPr txBox="1"/>
          <p:nvPr/>
        </p:nvSpPr>
        <p:spPr>
          <a:xfrm>
            <a:off x="5004048" y="2636912"/>
            <a:ext cx="3600400" cy="2585323"/>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Muskrat rely on plants like cattail to build their nests and provide their food.  Roots, leaves and stems provide all the muskrat needs to survive.  Muskrat houses look like mounds sticking  out of the water but there aren’t any sticks in these mounds, just cattails.</a:t>
            </a:r>
            <a:endParaRPr lang="en-CA" dirty="0">
              <a:solidFill>
                <a:srgbClr val="FFFF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365104"/>
            <a:ext cx="3048000" cy="2286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664"/>
          <a:stretch/>
        </p:blipFill>
        <p:spPr>
          <a:xfrm>
            <a:off x="114148" y="1556792"/>
            <a:ext cx="4864883" cy="3256390"/>
          </a:xfrm>
          <a:prstGeom prst="rect">
            <a:avLst/>
          </a:prstGeom>
        </p:spPr>
      </p:pic>
      <p:sp>
        <p:nvSpPr>
          <p:cNvPr id="9" name="TextBox 8"/>
          <p:cNvSpPr txBox="1"/>
          <p:nvPr/>
        </p:nvSpPr>
        <p:spPr>
          <a:xfrm>
            <a:off x="6012160" y="1622169"/>
            <a:ext cx="1368152" cy="461665"/>
          </a:xfrm>
          <a:prstGeom prst="rect">
            <a:avLst/>
          </a:prstGeom>
          <a:noFill/>
        </p:spPr>
        <p:txBody>
          <a:bodyPr wrap="square" rtlCol="0">
            <a:spAutoFit/>
          </a:bodyPr>
          <a:lstStyle/>
          <a:p>
            <a:r>
              <a:rPr lang="en-CA" sz="2400" dirty="0" smtClean="0">
                <a:solidFill>
                  <a:schemeClr val="accent1">
                    <a:lumMod val="60000"/>
                    <a:lumOff val="40000"/>
                  </a:schemeClr>
                </a:solidFill>
              </a:rPr>
              <a:t>Beaver</a:t>
            </a:r>
            <a:endParaRPr lang="en-CA" sz="2400" dirty="0">
              <a:solidFill>
                <a:schemeClr val="accent1">
                  <a:lumMod val="60000"/>
                  <a:lumOff val="40000"/>
                </a:schemeClr>
              </a:solidFill>
            </a:endParaRPr>
          </a:p>
        </p:txBody>
      </p:sp>
      <p:sp>
        <p:nvSpPr>
          <p:cNvPr id="11" name="TextBox 10"/>
          <p:cNvSpPr txBox="1"/>
          <p:nvPr/>
        </p:nvSpPr>
        <p:spPr>
          <a:xfrm>
            <a:off x="5220072" y="2276872"/>
            <a:ext cx="3384376" cy="2862322"/>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Look at that huge flat tail!  Beaver use this to signal others in their community when danger is near.  Beaver lodges are made of mud and sticks, and often there is a beaver dam nearby.  Beaver dams  block streams and rivers to create great wetland habitat for thousands of organisms.</a:t>
            </a:r>
            <a:endParaRPr lang="en-CA" dirty="0">
              <a:solidFill>
                <a:srgbClr val="FFFF00"/>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372" y="4294045"/>
            <a:ext cx="3907497" cy="2560439"/>
          </a:xfrm>
          <a:prstGeom prst="rect">
            <a:avLst/>
          </a:prstGeom>
        </p:spPr>
      </p:pic>
    </p:spTree>
    <p:extLst>
      <p:ext uri="{BB962C8B-B14F-4D97-AF65-F5344CB8AC3E}">
        <p14:creationId xmlns:p14="http://schemas.microsoft.com/office/powerpoint/2010/main" val="26747805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36912"/>
          </a:xfrm>
        </p:spPr>
        <p:txBody>
          <a:bodyPr>
            <a:normAutofit/>
          </a:bodyPr>
          <a:lstStyle/>
          <a:p>
            <a:r>
              <a:rPr lang="en-CA" dirty="0" smtClean="0"/>
              <a:t>Wetlands – Examples of Important Aquatic Ecosystems</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08" y="2522173"/>
            <a:ext cx="6091783" cy="4063481"/>
          </a:xfrm>
          <a:prstGeom prst="rect">
            <a:avLst/>
          </a:prstGeom>
          <a:ln>
            <a:noFill/>
          </a:ln>
          <a:effectLst>
            <a:softEdge rad="112500"/>
          </a:effectLst>
        </p:spPr>
      </p:pic>
    </p:spTree>
    <p:extLst>
      <p:ext uri="{BB962C8B-B14F-4D97-AF65-F5344CB8AC3E}">
        <p14:creationId xmlns:p14="http://schemas.microsoft.com/office/powerpoint/2010/main" val="3549468782"/>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Water + Land = Wetland</a:t>
            </a:r>
            <a:endParaRPr lang="en-CA" dirty="0"/>
          </a:p>
        </p:txBody>
      </p:sp>
      <p:sp>
        <p:nvSpPr>
          <p:cNvPr id="4" name="TextBox 3"/>
          <p:cNvSpPr txBox="1"/>
          <p:nvPr/>
        </p:nvSpPr>
        <p:spPr>
          <a:xfrm>
            <a:off x="251520" y="1628800"/>
            <a:ext cx="8892480" cy="4893647"/>
          </a:xfrm>
          <a:prstGeom prst="rect">
            <a:avLst/>
          </a:prstGeom>
          <a:noFill/>
        </p:spPr>
        <p:txBody>
          <a:bodyPr wrap="square" rtlCol="0">
            <a:spAutoFit/>
          </a:bodyPr>
          <a:lstStyle/>
          <a:p>
            <a:r>
              <a:rPr lang="en-CA" sz="2400" dirty="0" smtClean="0">
                <a:solidFill>
                  <a:srgbClr val="0070C0"/>
                </a:solidFill>
              </a:rPr>
              <a:t>                  Cattails, reeds and sedges + water = Marsh</a:t>
            </a:r>
          </a:p>
          <a:p>
            <a:endParaRPr lang="en-CA" sz="2400" dirty="0">
              <a:solidFill>
                <a:srgbClr val="0070C0"/>
              </a:solidFill>
            </a:endParaRPr>
          </a:p>
          <a:p>
            <a:endParaRPr lang="en-CA" sz="2400" dirty="0" smtClean="0">
              <a:solidFill>
                <a:srgbClr val="0070C0"/>
              </a:solidFill>
            </a:endParaRPr>
          </a:p>
          <a:p>
            <a:endParaRPr lang="en-CA" sz="2400" dirty="0">
              <a:solidFill>
                <a:srgbClr val="0070C0"/>
              </a:solidFill>
            </a:endParaRPr>
          </a:p>
          <a:p>
            <a:endParaRPr lang="en-CA" sz="2400" dirty="0" smtClean="0">
              <a:solidFill>
                <a:srgbClr val="0070C0"/>
              </a:solidFill>
            </a:endParaRPr>
          </a:p>
          <a:p>
            <a:endParaRPr lang="en-CA" sz="2400" dirty="0">
              <a:solidFill>
                <a:srgbClr val="0070C0"/>
              </a:solidFill>
            </a:endParaRPr>
          </a:p>
          <a:p>
            <a:endParaRPr lang="en-CA" sz="2400" dirty="0" smtClean="0">
              <a:solidFill>
                <a:srgbClr val="0070C0"/>
              </a:solidFill>
            </a:endParaRPr>
          </a:p>
          <a:p>
            <a:endParaRPr lang="en-CA" sz="2400" dirty="0">
              <a:solidFill>
                <a:srgbClr val="0070C0"/>
              </a:solidFill>
            </a:endParaRPr>
          </a:p>
          <a:p>
            <a:endParaRPr lang="en-CA" sz="2400" dirty="0" smtClean="0">
              <a:solidFill>
                <a:srgbClr val="0070C0"/>
              </a:solidFill>
            </a:endParaRPr>
          </a:p>
          <a:p>
            <a:endParaRPr lang="en-CA" sz="2400" dirty="0">
              <a:solidFill>
                <a:srgbClr val="0070C0"/>
              </a:solidFill>
            </a:endParaRPr>
          </a:p>
          <a:p>
            <a:r>
              <a:rPr lang="en-CA" sz="2400" dirty="0" smtClean="0">
                <a:solidFill>
                  <a:srgbClr val="0070C0"/>
                </a:solidFill>
              </a:rPr>
              <a:t>                  Trees, water-loving plants + water = Swamp</a:t>
            </a:r>
          </a:p>
          <a:p>
            <a:r>
              <a:rPr lang="en-CA" sz="2400" dirty="0" smtClean="0">
                <a:solidFill>
                  <a:srgbClr val="0070C0"/>
                </a:solidFill>
              </a:rPr>
              <a:t>Grasses, sedges, low shrubs and mosses + surface water = Fen</a:t>
            </a:r>
          </a:p>
          <a:p>
            <a:r>
              <a:rPr lang="en-CA" sz="2400" dirty="0" smtClean="0">
                <a:solidFill>
                  <a:srgbClr val="0070C0"/>
                </a:solidFill>
              </a:rPr>
              <a:t>Sphagnum moss and carnivorous plants + rainwater = Bog </a:t>
            </a:r>
            <a:endParaRPr lang="en-CA" sz="2400" dirty="0">
              <a:solidFill>
                <a:srgbClr val="0070C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80"/>
          <a:stretch/>
        </p:blipFill>
        <p:spPr>
          <a:xfrm>
            <a:off x="1746419" y="2115931"/>
            <a:ext cx="5765345" cy="3919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312" y="1648070"/>
            <a:ext cx="5292080" cy="35194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264" y="1772816"/>
            <a:ext cx="4124176" cy="36705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2732" y="1447425"/>
            <a:ext cx="3063240" cy="4572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2476357"/>
            <a:ext cx="3017912" cy="226343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1613655"/>
            <a:ext cx="3810000" cy="2857500"/>
          </a:xfrm>
          <a:prstGeom prst="rect">
            <a:avLst/>
          </a:prstGeom>
        </p:spPr>
      </p:pic>
      <p:sp>
        <p:nvSpPr>
          <p:cNvPr id="11" name="TextBox 10"/>
          <p:cNvSpPr txBox="1"/>
          <p:nvPr/>
        </p:nvSpPr>
        <p:spPr>
          <a:xfrm>
            <a:off x="395536" y="1772816"/>
            <a:ext cx="2232248" cy="369332"/>
          </a:xfrm>
          <a:prstGeom prst="rect">
            <a:avLst/>
          </a:prstGeom>
          <a:noFill/>
        </p:spPr>
        <p:txBody>
          <a:bodyPr wrap="square" rtlCol="0">
            <a:spAutoFit/>
          </a:bodyPr>
          <a:lstStyle/>
          <a:p>
            <a:r>
              <a:rPr lang="en-CA" dirty="0" smtClean="0">
                <a:solidFill>
                  <a:srgbClr val="FFFF00"/>
                </a:solidFill>
                <a:effectLst>
                  <a:outerShdw blurRad="38100" dist="38100" dir="2700000" algn="tl">
                    <a:srgbClr val="000000">
                      <a:alpha val="43137"/>
                    </a:srgbClr>
                  </a:outerShdw>
                </a:effectLst>
              </a:rPr>
              <a:t>Sphagnum Moss</a:t>
            </a:r>
            <a:endParaRPr lang="en-CA"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7092280" y="2658130"/>
            <a:ext cx="1152128" cy="369332"/>
          </a:xfrm>
          <a:prstGeom prst="rect">
            <a:avLst/>
          </a:prstGeom>
          <a:noFill/>
        </p:spPr>
        <p:txBody>
          <a:bodyPr wrap="square" rtlCol="0">
            <a:spAutoFit/>
          </a:bodyPr>
          <a:lstStyle/>
          <a:p>
            <a:r>
              <a:rPr lang="en-CA" dirty="0" smtClean="0">
                <a:solidFill>
                  <a:srgbClr val="FFFF00"/>
                </a:solidFill>
              </a:rPr>
              <a:t>Sundew</a:t>
            </a:r>
            <a:endParaRPr lang="en-CA" dirty="0">
              <a:solidFill>
                <a:srgbClr val="FFFF00"/>
              </a:solidFill>
            </a:endParaRPr>
          </a:p>
        </p:txBody>
      </p:sp>
      <p:sp>
        <p:nvSpPr>
          <p:cNvPr id="13" name="TextBox 12"/>
          <p:cNvSpPr txBox="1"/>
          <p:nvPr/>
        </p:nvSpPr>
        <p:spPr>
          <a:xfrm>
            <a:off x="2665146" y="473722"/>
            <a:ext cx="3600400" cy="584775"/>
          </a:xfrm>
          <a:prstGeom prst="rect">
            <a:avLst/>
          </a:prstGeom>
          <a:noFill/>
        </p:spPr>
        <p:txBody>
          <a:bodyPr wrap="square" rtlCol="0">
            <a:spAutoFit/>
          </a:bodyPr>
          <a:lstStyle/>
          <a:p>
            <a:r>
              <a:rPr lang="en-CA" sz="3200" dirty="0" smtClean="0">
                <a:solidFill>
                  <a:schemeClr val="accent1"/>
                </a:solidFill>
                <a:effectLst>
                  <a:outerShdw blurRad="38100" dist="38100" dir="2700000" algn="tl">
                    <a:srgbClr val="000000">
                      <a:alpha val="43137"/>
                    </a:srgbClr>
                  </a:outerShdw>
                </a:effectLst>
              </a:rPr>
              <a:t>Types of Wetlands</a:t>
            </a:r>
            <a:endParaRPr lang="en-CA" sz="3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4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xEl>
                                              <p:pRg st="0" end="0"/>
                                            </p:txEl>
                                          </p:spTgt>
                                        </p:tgtEl>
                                      </p:cBhvr>
                                    </p:animEffect>
                                    <p:set>
                                      <p:cBhvr>
                                        <p:cTn id="21" dur="1" fill="hold">
                                          <p:stCondLst>
                                            <p:cond delay="499"/>
                                          </p:stCondLst>
                                        </p:cTn>
                                        <p:tgtEl>
                                          <p:spTgt spid="4">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xit" presetSubtype="0" fill="hold"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
                                            <p:txEl>
                                              <p:pRg st="10" end="10"/>
                                            </p:txEl>
                                          </p:spTgt>
                                        </p:tgtEl>
                                      </p:cBhvr>
                                    </p:animEffect>
                                    <p:set>
                                      <p:cBhvr>
                                        <p:cTn id="44"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500"/>
                                        <p:tgtEl>
                                          <p:spTgt spid="4">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xit" presetSubtype="0" fill="hold"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xEl>
                                              <p:pRg st="11" end="11"/>
                                            </p:txEl>
                                          </p:spTgt>
                                        </p:tgtEl>
                                      </p:cBhvr>
                                    </p:animEffect>
                                    <p:set>
                                      <p:cBhvr>
                                        <p:cTn id="58" dur="1" fill="hold">
                                          <p:stCondLst>
                                            <p:cond delay="499"/>
                                          </p:stCondLst>
                                        </p:cTn>
                                        <p:tgtEl>
                                          <p:spTgt spid="4">
                                            <p:txEl>
                                              <p:pRg st="11" end="1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0" y="0"/>
            <a:ext cx="8229600" cy="1143000"/>
          </a:xfrm>
        </p:spPr>
        <p:txBody>
          <a:bodyPr/>
          <a:lstStyle/>
          <a:p>
            <a:r>
              <a:rPr lang="en-CA" dirty="0" smtClean="0"/>
              <a:t>What Do Wetlands Do for Us?</a:t>
            </a:r>
            <a:endParaRPr lang="en-CA" dirty="0"/>
          </a:p>
        </p:txBody>
      </p:sp>
      <p:sp>
        <p:nvSpPr>
          <p:cNvPr id="3" name="Content Placeholder 2"/>
          <p:cNvSpPr>
            <a:spLocks noGrp="1"/>
          </p:cNvSpPr>
          <p:nvPr>
            <p:ph idx="1"/>
          </p:nvPr>
        </p:nvSpPr>
        <p:spPr>
          <a:xfrm>
            <a:off x="-468560" y="1052736"/>
            <a:ext cx="10153128" cy="5256624"/>
          </a:xfrm>
        </p:spPr>
        <p:txBody>
          <a:bodyPr>
            <a:normAutofit/>
          </a:bodyPr>
          <a:lstStyle/>
          <a:p>
            <a:r>
              <a:rPr lang="en-CA" sz="2500" dirty="0" smtClean="0">
                <a:solidFill>
                  <a:srgbClr val="0070C0"/>
                </a:solidFill>
              </a:rPr>
              <a:t>Just like the plants in the marshes, wetlands themselves act to:</a:t>
            </a:r>
            <a:endParaRPr lang="en-CA" sz="2500" dirty="0">
              <a:solidFill>
                <a:srgbClr val="0070C0"/>
              </a:solidFill>
            </a:endParaRPr>
          </a:p>
        </p:txBody>
      </p:sp>
      <p:sp>
        <p:nvSpPr>
          <p:cNvPr id="4" name="TextBox 3"/>
          <p:cNvSpPr txBox="1"/>
          <p:nvPr/>
        </p:nvSpPr>
        <p:spPr>
          <a:xfrm>
            <a:off x="0" y="5166216"/>
            <a:ext cx="9144000" cy="3170099"/>
          </a:xfrm>
          <a:prstGeom prst="rect">
            <a:avLst/>
          </a:prstGeom>
          <a:noFill/>
        </p:spPr>
        <p:txBody>
          <a:bodyPr wrap="square" rtlCol="0">
            <a:spAutoFit/>
          </a:bodyPr>
          <a:lstStyle/>
          <a:p>
            <a:pPr marL="342900" indent="-342900">
              <a:buFontTx/>
              <a:buChar char="-"/>
            </a:pPr>
            <a:r>
              <a:rPr lang="en-CA" sz="2000" dirty="0" smtClean="0">
                <a:solidFill>
                  <a:srgbClr val="FFFF00"/>
                </a:solidFill>
                <a:effectLst>
                  <a:outerShdw blurRad="38100" dist="38100" dir="2700000" algn="tl">
                    <a:srgbClr val="000000">
                      <a:alpha val="43137"/>
                    </a:srgbClr>
                  </a:outerShdw>
                </a:effectLst>
              </a:rPr>
              <a:t>       Prevent flooding since they absorb floodwater like sponges.</a:t>
            </a:r>
          </a:p>
          <a:p>
            <a:pPr marL="342900" indent="-342900">
              <a:buFontTx/>
              <a:buChar char="-"/>
            </a:pPr>
            <a:r>
              <a:rPr lang="en-CA" sz="2000" dirty="0" smtClean="0">
                <a:solidFill>
                  <a:srgbClr val="FFFF00"/>
                </a:solidFill>
                <a:effectLst>
                  <a:outerShdw blurRad="38100" dist="38100" dir="2700000" algn="tl">
                    <a:srgbClr val="000000">
                      <a:alpha val="43137"/>
                    </a:srgbClr>
                  </a:outerShdw>
                </a:effectLst>
              </a:rPr>
              <a:t>       Recharge the water table when droughts occur.</a:t>
            </a:r>
          </a:p>
          <a:p>
            <a:pPr marL="342900" indent="-342900">
              <a:buFontTx/>
              <a:buChar char="-"/>
            </a:pPr>
            <a:r>
              <a:rPr lang="en-CA" sz="2000" dirty="0">
                <a:solidFill>
                  <a:srgbClr val="FFFF00"/>
                </a:solidFill>
                <a:effectLst>
                  <a:outerShdw blurRad="38100" dist="38100" dir="2700000" algn="tl">
                    <a:srgbClr val="000000">
                      <a:alpha val="43137"/>
                    </a:srgbClr>
                  </a:outerShdw>
                </a:effectLst>
              </a:rPr>
              <a:t> </a:t>
            </a:r>
            <a:r>
              <a:rPr lang="en-CA" sz="2000" dirty="0" smtClean="0">
                <a:solidFill>
                  <a:srgbClr val="FFFF00"/>
                </a:solidFill>
                <a:effectLst>
                  <a:outerShdw blurRad="38100" dist="38100" dir="2700000" algn="tl">
                    <a:srgbClr val="000000">
                      <a:alpha val="43137"/>
                    </a:srgbClr>
                  </a:outerShdw>
                </a:effectLst>
              </a:rPr>
              <a:t>      Prevent soil erosion by slowing down the flow of water.</a:t>
            </a:r>
          </a:p>
          <a:p>
            <a:pPr marL="342900" indent="-342900">
              <a:buFontTx/>
              <a:buChar char="-"/>
            </a:pPr>
            <a:r>
              <a:rPr lang="en-CA" sz="2000" dirty="0">
                <a:solidFill>
                  <a:srgbClr val="FFFF00"/>
                </a:solidFill>
                <a:effectLst>
                  <a:outerShdw blurRad="38100" dist="38100" dir="2700000" algn="tl">
                    <a:srgbClr val="000000">
                      <a:alpha val="43137"/>
                    </a:srgbClr>
                  </a:outerShdw>
                </a:effectLst>
              </a:rPr>
              <a:t> </a:t>
            </a:r>
            <a:r>
              <a:rPr lang="en-CA" sz="2000" dirty="0" smtClean="0">
                <a:solidFill>
                  <a:srgbClr val="FFFF00"/>
                </a:solidFill>
                <a:effectLst>
                  <a:outerShdw blurRad="38100" dist="38100" dir="2700000" algn="tl">
                    <a:srgbClr val="000000">
                      <a:alpha val="43137"/>
                    </a:srgbClr>
                  </a:outerShdw>
                </a:effectLst>
              </a:rPr>
              <a:t>      Reduce pollution- plants absorb and store it and bacteria breaks it down.</a:t>
            </a:r>
          </a:p>
          <a:p>
            <a:pPr marL="342900" indent="-342900">
              <a:buFontTx/>
              <a:buChar char="-"/>
            </a:pPr>
            <a:r>
              <a:rPr lang="en-CA" sz="2000" dirty="0">
                <a:solidFill>
                  <a:srgbClr val="FFFF00"/>
                </a:solidFill>
                <a:effectLst>
                  <a:outerShdw blurRad="38100" dist="38100" dir="2700000" algn="tl">
                    <a:srgbClr val="000000">
                      <a:alpha val="43137"/>
                    </a:srgbClr>
                  </a:outerShdw>
                </a:effectLst>
              </a:rPr>
              <a:t> </a:t>
            </a:r>
            <a:r>
              <a:rPr lang="en-CA" sz="2000" dirty="0" smtClean="0">
                <a:solidFill>
                  <a:srgbClr val="FFFF00"/>
                </a:solidFill>
                <a:effectLst>
                  <a:outerShdw blurRad="38100" dist="38100" dir="2700000" algn="tl">
                    <a:srgbClr val="000000">
                      <a:alpha val="43137"/>
                    </a:srgbClr>
                  </a:outerShdw>
                </a:effectLst>
              </a:rPr>
              <a:t>      Provide wildlife habitat and clean water for us all to enjoy!</a:t>
            </a:r>
          </a:p>
          <a:p>
            <a:pPr marL="342900" indent="-342900">
              <a:buFontTx/>
              <a:buChar char="-"/>
            </a:pPr>
            <a:endParaRPr lang="en-CA" sz="2000" dirty="0" smtClean="0">
              <a:solidFill>
                <a:srgbClr val="FFFF00"/>
              </a:solidFill>
              <a:effectLst>
                <a:outerShdw blurRad="38100" dist="38100" dir="2700000" algn="tl">
                  <a:srgbClr val="000000">
                    <a:alpha val="43137"/>
                  </a:srgbClr>
                </a:outerShdw>
              </a:effectLst>
            </a:endParaRPr>
          </a:p>
          <a:p>
            <a:pPr marL="342900" indent="-342900">
              <a:buFontTx/>
              <a:buChar char="-"/>
            </a:pPr>
            <a:endParaRPr lang="en-CA" sz="2000" dirty="0" smtClean="0">
              <a:solidFill>
                <a:srgbClr val="FFFF00"/>
              </a:solidFill>
              <a:effectLst>
                <a:outerShdw blurRad="38100" dist="38100" dir="2700000" algn="tl">
                  <a:srgbClr val="000000">
                    <a:alpha val="43137"/>
                  </a:srgbClr>
                </a:outerShdw>
              </a:effectLst>
            </a:endParaRPr>
          </a:p>
          <a:p>
            <a:pPr marL="342900" indent="-342900">
              <a:buFontTx/>
              <a:buChar char="-"/>
            </a:pPr>
            <a:endParaRPr lang="en-CA" sz="2000" dirty="0" smtClean="0">
              <a:solidFill>
                <a:srgbClr val="FFFF00"/>
              </a:solidFill>
              <a:effectLst>
                <a:outerShdw blurRad="38100" dist="38100" dir="2700000" algn="tl">
                  <a:srgbClr val="000000">
                    <a:alpha val="43137"/>
                  </a:srgbClr>
                </a:outerShdw>
              </a:effectLst>
            </a:endParaRPr>
          </a:p>
          <a:p>
            <a:pPr marL="342900" indent="-342900">
              <a:buFontTx/>
              <a:buChar char="-"/>
            </a:pPr>
            <a:endParaRPr lang="en-CA" sz="2000" dirty="0" smtClean="0">
              <a:solidFill>
                <a:schemeClr val="accent6">
                  <a:lumMod val="75000"/>
                </a:schemeClr>
              </a:solidFill>
            </a:endParaRPr>
          </a:p>
          <a:p>
            <a:pPr marL="342900" indent="-342900">
              <a:buFontTx/>
              <a:buChar char="-"/>
            </a:pPr>
            <a:endParaRPr lang="en-CA" sz="2000" dirty="0">
              <a:solidFill>
                <a:schemeClr val="accent6">
                  <a:lumMod val="75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790"/>
          <a:stretch/>
        </p:blipFill>
        <p:spPr>
          <a:xfrm>
            <a:off x="1608641" y="1642970"/>
            <a:ext cx="5706380" cy="3537416"/>
          </a:xfrm>
          <a:prstGeom prst="rect">
            <a:avLst/>
          </a:prstGeom>
        </p:spPr>
      </p:pic>
      <p:sp>
        <p:nvSpPr>
          <p:cNvPr id="7" name="Rectangle 6"/>
          <p:cNvSpPr/>
          <p:nvPr/>
        </p:nvSpPr>
        <p:spPr>
          <a:xfrm>
            <a:off x="4393105" y="2967335"/>
            <a:ext cx="357790" cy="923330"/>
          </a:xfrm>
          <a:prstGeom prst="rect">
            <a:avLst/>
          </a:prstGeom>
          <a:noFill/>
        </p:spPr>
        <p:txBody>
          <a:bodyPr wrap="none" lIns="91440" tIns="45720" rIns="91440" bIns="45720">
            <a:spAutoFit/>
          </a:bodyPr>
          <a:lstStyle/>
          <a:p>
            <a:pPr algn="ctr"/>
            <a:r>
              <a:rPr lang="en-C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CA"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050" name="Picture 2" descr="C:\Users\Jerry\AppData\Local\Microsoft\Windows\Temporary Internet Files\Content.IE5\IRMNBT22\MC9000140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831654"/>
            <a:ext cx="404150" cy="3725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rry\AppData\Local\Microsoft\Windows\Temporary Internet Files\Content.IE5\IRMNBT22\MC9000140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88" y="5229200"/>
            <a:ext cx="274296" cy="2528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erry\AppData\Local\Microsoft\Windows\Temporary Internet Files\Content.IE5\A20TKENG\MC9000140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689891"/>
            <a:ext cx="437998" cy="4037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erry\AppData\Local\Microsoft\Windows\Temporary Internet Files\Content.IE5\A20TKENG\MC9000140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87" y="5538116"/>
            <a:ext cx="289839" cy="2671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erry\AppData\Local\Microsoft\Windows\Temporary Internet Files\Content.IE5\A20TKENG\MC90001408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8175" y="1890080"/>
            <a:ext cx="437997" cy="403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Jerry\AppData\Local\Microsoft\Windows\Temporary Internet Files\Content.IE5\A20TKENG\MC90001408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766" y="5874130"/>
            <a:ext cx="264482" cy="243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erry\AppData\Local\Microsoft\Windows\Temporary Internet Files\Content.IE5\A20TKENG\MC9000140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2898" y="1642970"/>
            <a:ext cx="437997" cy="4037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Jerry\AppData\Local\Microsoft\Windows\Temporary Internet Files\Content.IE5\A20TKENG\MC9000140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287" y="6165304"/>
            <a:ext cx="283677" cy="2614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erry\AppData\Local\Microsoft\Windows\Temporary Internet Files\Content.IE5\IRMNBT22\MC90001409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2082774"/>
            <a:ext cx="457518" cy="421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Jerry\AppData\Local\Microsoft\Windows\Temporary Internet Files\Content.IE5\IRMNBT22\MC90001409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286" y="6453336"/>
            <a:ext cx="289803" cy="2671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Jerry\AppData\Local\Microsoft\Windows\Temporary Internet Files\Content.IE5\A20TKENG\MC9000140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6075" y="3573016"/>
            <a:ext cx="437997" cy="40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781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fade">
                                      <p:cBhvr>
                                        <p:cTn id="35" dur="500"/>
                                        <p:tgtEl>
                                          <p:spTgt spid="20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fade">
                                      <p:cBhvr>
                                        <p:cTn id="46" dur="500"/>
                                        <p:tgtEl>
                                          <p:spTgt spid="2054"/>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055"/>
                                        </p:tgtEl>
                                        <p:attrNameLst>
                                          <p:attrName>style.visibility</p:attrName>
                                        </p:attrNameLst>
                                      </p:cBhvr>
                                      <p:to>
                                        <p:strVal val="visible"/>
                                      </p:to>
                                    </p:set>
                                    <p:animEffect transition="in" filter="fade">
                                      <p:cBhvr>
                                        <p:cTn id="60"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Challenges Facing Our Wetlands</a:t>
            </a:r>
            <a:endParaRPr lang="en-CA" dirty="0"/>
          </a:p>
        </p:txBody>
      </p:sp>
      <p:pic>
        <p:nvPicPr>
          <p:cNvPr id="11269" name="Picture 5" descr="acidrainand ecosystemef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714"/>
            <a:ext cx="9144000" cy="6751637"/>
          </a:xfrm>
          <a:prstGeom prst="rect">
            <a:avLst/>
          </a:prstGeom>
          <a:noFill/>
          <a:extLst>
            <a:ext uri="{909E8E84-426E-40DD-AFC4-6F175D3DCCD1}">
              <a14:hiddenFill xmlns:a14="http://schemas.microsoft.com/office/drawing/2010/main">
                <a:solidFill>
                  <a:srgbClr val="FFFFFF"/>
                </a:solidFill>
              </a14:hiddenFill>
            </a:ext>
          </a:extLst>
        </p:spPr>
      </p:pic>
      <p:sp>
        <p:nvSpPr>
          <p:cNvPr id="11271" name="Text Box 7"/>
          <p:cNvSpPr txBox="1">
            <a:spLocks noChangeArrowheads="1"/>
          </p:cNvSpPr>
          <p:nvPr/>
        </p:nvSpPr>
        <p:spPr bwMode="auto">
          <a:xfrm>
            <a:off x="7056438" y="1268413"/>
            <a:ext cx="20875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3300"/>
                </a:solidFill>
                <a:effectLst>
                  <a:outerShdw blurRad="38100" dist="38100" dir="2700000" algn="tl">
                    <a:srgbClr val="000000"/>
                  </a:outerShdw>
                </a:effectLst>
              </a:rPr>
              <a:t>Good indicator species </a:t>
            </a:r>
            <a:r>
              <a:rPr lang="en-US" dirty="0" smtClean="0">
                <a:solidFill>
                  <a:srgbClr val="FF3300"/>
                </a:solidFill>
                <a:effectLst>
                  <a:outerShdw blurRad="38100" dist="38100" dir="2700000" algn="tl">
                    <a:srgbClr val="000000"/>
                  </a:outerShdw>
                </a:effectLst>
              </a:rPr>
              <a:t>for aquatic toxins.</a:t>
            </a:r>
            <a:endParaRPr lang="en-US" dirty="0">
              <a:solidFill>
                <a:srgbClr val="FF3300"/>
              </a:solidFill>
              <a:effectLst>
                <a:outerShdw blurRad="38100" dist="38100" dir="2700000" algn="tl">
                  <a:srgbClr val="000000"/>
                </a:outerShdw>
              </a:effectLst>
            </a:endParaRPr>
          </a:p>
        </p:txBody>
      </p:sp>
      <p:sp>
        <p:nvSpPr>
          <p:cNvPr id="11272" name="AutoShape 8"/>
          <p:cNvSpPr>
            <a:spLocks noChangeAspect="1" noChangeArrowheads="1"/>
          </p:cNvSpPr>
          <p:nvPr/>
        </p:nvSpPr>
        <p:spPr bwMode="auto">
          <a:xfrm>
            <a:off x="6732588" y="1341438"/>
            <a:ext cx="287337" cy="27305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273" name="AutoShape 9"/>
          <p:cNvSpPr>
            <a:spLocks noChangeAspect="1" noChangeArrowheads="1"/>
          </p:cNvSpPr>
          <p:nvPr/>
        </p:nvSpPr>
        <p:spPr bwMode="auto">
          <a:xfrm>
            <a:off x="3851275" y="1916113"/>
            <a:ext cx="287338" cy="27305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274" name="AutoShape 10"/>
          <p:cNvSpPr>
            <a:spLocks noChangeAspect="1" noChangeArrowheads="1"/>
          </p:cNvSpPr>
          <p:nvPr/>
        </p:nvSpPr>
        <p:spPr bwMode="auto">
          <a:xfrm>
            <a:off x="3779838" y="4724400"/>
            <a:ext cx="287337" cy="27305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275" name="AutoShape 11"/>
          <p:cNvSpPr>
            <a:spLocks noChangeAspect="1" noChangeArrowheads="1"/>
          </p:cNvSpPr>
          <p:nvPr/>
        </p:nvSpPr>
        <p:spPr bwMode="auto">
          <a:xfrm>
            <a:off x="3851275" y="5516563"/>
            <a:ext cx="287338" cy="27305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276" name="AutoShape 12"/>
          <p:cNvSpPr>
            <a:spLocks noChangeAspect="1" noChangeArrowheads="1"/>
          </p:cNvSpPr>
          <p:nvPr/>
        </p:nvSpPr>
        <p:spPr bwMode="auto">
          <a:xfrm>
            <a:off x="4716463" y="5949950"/>
            <a:ext cx="287337" cy="27305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1270" name="Picture 6" descr="bioaccumulat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74"/>
            <a:ext cx="9144000" cy="6481763"/>
          </a:xfrm>
          <a:prstGeom prst="rect">
            <a:avLst/>
          </a:prstGeom>
          <a:noFill/>
          <a:extLst>
            <a:ext uri="{909E8E84-426E-40DD-AFC4-6F175D3DCCD1}">
              <a14:hiddenFill xmlns:a14="http://schemas.microsoft.com/office/drawing/2010/main">
                <a:solidFill>
                  <a:srgbClr val="FFFFFF"/>
                </a:solidFill>
              </a14:hiddenFill>
            </a:ext>
          </a:extLst>
        </p:spPr>
      </p:pic>
      <p:sp>
        <p:nvSpPr>
          <p:cNvPr id="11278" name="Text Box 14"/>
          <p:cNvSpPr txBox="1">
            <a:spLocks noChangeArrowheads="1"/>
          </p:cNvSpPr>
          <p:nvPr/>
        </p:nvSpPr>
        <p:spPr bwMode="auto">
          <a:xfrm>
            <a:off x="179512" y="1830963"/>
            <a:ext cx="53990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FFFF00"/>
                </a:solidFill>
                <a:effectLst>
                  <a:outerShdw blurRad="38100" dist="38100" dir="2700000" algn="tl">
                    <a:srgbClr val="000000"/>
                  </a:outerShdw>
                </a:effectLst>
                <a:latin typeface="Comic Sans MS" pitchFamily="66" charset="0"/>
              </a:rPr>
              <a:t>Biomagnification</a:t>
            </a:r>
            <a:r>
              <a:rPr lang="en-US" sz="2000" i="1" dirty="0">
                <a:solidFill>
                  <a:srgbClr val="FFFF00"/>
                </a:solidFill>
                <a:effectLst>
                  <a:outerShdw blurRad="38100" dist="38100" dir="2700000" algn="tl">
                    <a:srgbClr val="000000"/>
                  </a:outerShdw>
                </a:effectLst>
                <a:latin typeface="Comic Sans MS" pitchFamily="66" charset="0"/>
              </a:rPr>
              <a:t>, or the </a:t>
            </a:r>
            <a:r>
              <a:rPr lang="en-US" sz="2000" b="1" i="1" dirty="0">
                <a:solidFill>
                  <a:srgbClr val="FFFF00"/>
                </a:solidFill>
                <a:effectLst>
                  <a:outerShdw blurRad="38100" dist="38100" dir="2700000" algn="tl">
                    <a:srgbClr val="000000"/>
                  </a:outerShdw>
                </a:effectLst>
                <a:latin typeface="Comic Sans MS" pitchFamily="66" charset="0"/>
              </a:rPr>
              <a:t>increase</a:t>
            </a:r>
            <a:r>
              <a:rPr lang="en-US" sz="2000" i="1" dirty="0">
                <a:solidFill>
                  <a:srgbClr val="FFFF00"/>
                </a:solidFill>
                <a:effectLst>
                  <a:outerShdw blurRad="38100" dist="38100" dir="2700000" algn="tl">
                    <a:srgbClr val="000000"/>
                  </a:outerShdw>
                </a:effectLst>
                <a:latin typeface="Comic Sans MS" pitchFamily="66" charset="0"/>
              </a:rPr>
              <a:t> of toxin in the fatty tissues of each </a:t>
            </a:r>
            <a:r>
              <a:rPr lang="en-US" sz="2000" b="1" i="1" dirty="0">
                <a:solidFill>
                  <a:srgbClr val="FFFF00"/>
                </a:solidFill>
                <a:effectLst>
                  <a:outerShdw blurRad="38100" dist="38100" dir="2700000" algn="tl">
                    <a:srgbClr val="000000"/>
                  </a:outerShdw>
                </a:effectLst>
                <a:latin typeface="Comic Sans MS" pitchFamily="66" charset="0"/>
              </a:rPr>
              <a:t>successive</a:t>
            </a:r>
            <a:r>
              <a:rPr lang="en-US" sz="2000" i="1" dirty="0">
                <a:solidFill>
                  <a:srgbClr val="FFFF00"/>
                </a:solidFill>
                <a:effectLst>
                  <a:outerShdw blurRad="38100" dist="38100" dir="2700000" algn="tl">
                    <a:srgbClr val="000000"/>
                  </a:outerShdw>
                </a:effectLst>
                <a:latin typeface="Comic Sans MS" pitchFamily="66" charset="0"/>
              </a:rPr>
              <a:t> organism, occurs all the way up the food chain!  The top predator (eagle) contains the most toxin while each of the lowest (plankton) contain a small amount of toxin.</a:t>
            </a:r>
            <a:endParaRPr lang="en-US" sz="2000" b="1" i="1" dirty="0">
              <a:solidFill>
                <a:srgbClr val="FFFF00"/>
              </a:solidFill>
              <a:effectLst>
                <a:outerShdw blurRad="38100" dist="38100" dir="2700000" algn="tl">
                  <a:srgbClr val="000000"/>
                </a:outerShdw>
              </a:effectLst>
              <a:latin typeface="Comic Sans MS" pitchFamily="66" charset="0"/>
            </a:endParaRPr>
          </a:p>
        </p:txBody>
      </p:sp>
      <p:pic>
        <p:nvPicPr>
          <p:cNvPr id="11280" name="Picture 16" descr="deformed and normal fish"/>
          <p:cNvPicPr>
            <a:picLocks noChangeAspect="1" noChangeArrowheads="1"/>
          </p:cNvPicPr>
          <p:nvPr/>
        </p:nvPicPr>
        <p:blipFill>
          <a:blip r:embed="rId5">
            <a:extLst>
              <a:ext uri="{28A0092B-C50C-407E-A947-70E740481C1C}">
                <a14:useLocalDpi xmlns:a14="http://schemas.microsoft.com/office/drawing/2010/main" val="0"/>
              </a:ext>
            </a:extLst>
          </a:blip>
          <a:srcRect l="24113" t="19562" r="26820" b="18454"/>
          <a:stretch>
            <a:fillRect/>
          </a:stretch>
        </p:blipFill>
        <p:spPr bwMode="auto">
          <a:xfrm>
            <a:off x="2816689" y="2224640"/>
            <a:ext cx="3598863" cy="3027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3578" y="4421006"/>
            <a:ext cx="3240360" cy="830997"/>
          </a:xfrm>
          <a:prstGeom prst="rect">
            <a:avLst/>
          </a:prstGeom>
          <a:noFill/>
        </p:spPr>
        <p:txBody>
          <a:bodyPr wrap="square" rtlCol="0">
            <a:spAutoFit/>
          </a:bodyPr>
          <a:lstStyle/>
          <a:p>
            <a:pPr algn="ctr"/>
            <a:r>
              <a:rPr lang="en-CA" sz="1600" dirty="0" smtClean="0">
                <a:solidFill>
                  <a:srgbClr val="FFFF00"/>
                </a:solidFill>
              </a:rPr>
              <a:t>The result, organisms  harmed and unable to survive in their ecosystem.</a:t>
            </a:r>
            <a:endParaRPr lang="en-CA" sz="1600" dirty="0">
              <a:solidFill>
                <a:srgbClr val="FFFF00"/>
              </a:solidFill>
            </a:endParaRPr>
          </a:p>
        </p:txBody>
      </p:sp>
      <p:sp>
        <p:nvSpPr>
          <p:cNvPr id="6" name="TextBox 5"/>
          <p:cNvSpPr txBox="1"/>
          <p:nvPr/>
        </p:nvSpPr>
        <p:spPr>
          <a:xfrm>
            <a:off x="9612560" y="4882671"/>
            <a:ext cx="184731" cy="369332"/>
          </a:xfrm>
          <a:prstGeom prst="rect">
            <a:avLst/>
          </a:prstGeom>
          <a:noFill/>
        </p:spPr>
        <p:txBody>
          <a:bodyPr wrap="none" rtlCol="0">
            <a:spAutoFit/>
          </a:bodyPr>
          <a:lstStyle/>
          <a:p>
            <a:endParaRPr lang="en-CA" dirty="0"/>
          </a:p>
        </p:txBody>
      </p:sp>
      <p:sp>
        <p:nvSpPr>
          <p:cNvPr id="7" name="TextBox 6"/>
          <p:cNvSpPr txBox="1"/>
          <p:nvPr/>
        </p:nvSpPr>
        <p:spPr>
          <a:xfrm>
            <a:off x="4464311" y="3097790"/>
            <a:ext cx="1007665" cy="276999"/>
          </a:xfrm>
          <a:prstGeom prst="rect">
            <a:avLst/>
          </a:prstGeom>
          <a:noFill/>
        </p:spPr>
        <p:txBody>
          <a:bodyPr wrap="square" rtlCol="0">
            <a:spAutoFit/>
          </a:bodyPr>
          <a:lstStyle/>
          <a:p>
            <a:r>
              <a:rPr lang="en-CA" sz="1200" dirty="0" smtClean="0"/>
              <a:t>Unhealthy</a:t>
            </a:r>
            <a:endParaRPr lang="en-CA" sz="1200" dirty="0"/>
          </a:p>
        </p:txBody>
      </p:sp>
      <p:sp>
        <p:nvSpPr>
          <p:cNvPr id="8" name="TextBox 7"/>
          <p:cNvSpPr txBox="1"/>
          <p:nvPr/>
        </p:nvSpPr>
        <p:spPr>
          <a:xfrm>
            <a:off x="5003800" y="3789040"/>
            <a:ext cx="936352" cy="276999"/>
          </a:xfrm>
          <a:prstGeom prst="rect">
            <a:avLst/>
          </a:prstGeom>
          <a:noFill/>
        </p:spPr>
        <p:txBody>
          <a:bodyPr wrap="square" rtlCol="0">
            <a:spAutoFit/>
          </a:bodyPr>
          <a:lstStyle/>
          <a:p>
            <a:r>
              <a:rPr lang="en-CA" sz="1200" dirty="0" smtClean="0"/>
              <a:t>Healthy</a:t>
            </a:r>
            <a:endParaRPr lang="en-CA" sz="1200" dirty="0"/>
          </a:p>
        </p:txBody>
      </p:sp>
      <p:sp>
        <p:nvSpPr>
          <p:cNvPr id="11277" name="Text Box 13"/>
          <p:cNvSpPr txBox="1">
            <a:spLocks noChangeArrowheads="1"/>
          </p:cNvSpPr>
          <p:nvPr/>
        </p:nvSpPr>
        <p:spPr bwMode="auto">
          <a:xfrm>
            <a:off x="196987" y="519687"/>
            <a:ext cx="828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a:solidFill>
                  <a:srgbClr val="FFFF00"/>
                </a:solidFill>
                <a:effectLst>
                  <a:outerShdw blurRad="38100" dist="38100" dir="2700000" algn="tl">
                    <a:srgbClr val="000000"/>
                  </a:outerShdw>
                </a:effectLst>
                <a:latin typeface="Comic Sans MS" pitchFamily="66" charset="0"/>
              </a:rPr>
              <a:t>Bioaccumulation</a:t>
            </a:r>
            <a:r>
              <a:rPr lang="en-US" sz="2000" i="1" dirty="0">
                <a:solidFill>
                  <a:srgbClr val="FFFF00"/>
                </a:solidFill>
                <a:effectLst>
                  <a:outerShdw blurRad="38100" dist="38100" dir="2700000" algn="tl">
                    <a:srgbClr val="000000"/>
                  </a:outerShdw>
                </a:effectLst>
                <a:latin typeface="Comic Sans MS" pitchFamily="66" charset="0"/>
              </a:rPr>
              <a:t>, or the uptake of toxin (i.e. PCBs) occurring at </a:t>
            </a:r>
            <a:r>
              <a:rPr lang="en-US" sz="2000" b="1" i="1" dirty="0">
                <a:solidFill>
                  <a:srgbClr val="FFFF00"/>
                </a:solidFill>
                <a:effectLst>
                  <a:outerShdw blurRad="38100" dist="38100" dir="2700000" algn="tl">
                    <a:srgbClr val="000000"/>
                  </a:outerShdw>
                </a:effectLst>
                <a:latin typeface="Comic Sans MS" pitchFamily="66" charset="0"/>
              </a:rPr>
              <a:t>one </a:t>
            </a:r>
            <a:r>
              <a:rPr lang="en-US" sz="2000" i="1" dirty="0">
                <a:solidFill>
                  <a:srgbClr val="FFFF00"/>
                </a:solidFill>
                <a:effectLst>
                  <a:outerShdw blurRad="38100" dist="38100" dir="2700000" algn="tl">
                    <a:srgbClr val="000000"/>
                  </a:outerShdw>
                </a:effectLst>
                <a:latin typeface="Comic Sans MS" pitchFamily="66" charset="0"/>
              </a:rPr>
              <a:t>trophic level, is taking place at </a:t>
            </a:r>
            <a:r>
              <a:rPr lang="en-US" sz="2000" b="1" i="1" dirty="0">
                <a:solidFill>
                  <a:srgbClr val="FFFF00"/>
                </a:solidFill>
                <a:effectLst>
                  <a:outerShdw blurRad="38100" dist="38100" dir="2700000" algn="tl">
                    <a:srgbClr val="000000"/>
                  </a:outerShdw>
                </a:effectLst>
                <a:latin typeface="Comic Sans MS" pitchFamily="66" charset="0"/>
              </a:rPr>
              <a:t>each</a:t>
            </a:r>
            <a:r>
              <a:rPr lang="en-US" sz="2000" i="1" dirty="0">
                <a:solidFill>
                  <a:srgbClr val="FFFF00"/>
                </a:solidFill>
                <a:effectLst>
                  <a:outerShdw blurRad="38100" dist="38100" dir="2700000" algn="tl">
                    <a:srgbClr val="000000"/>
                  </a:outerShdw>
                </a:effectLst>
                <a:latin typeface="Comic Sans MS" pitchFamily="66" charset="0"/>
              </a:rPr>
              <a:t> level of the food chain. (i.e. fish eats many worms and toxin builds up in that fish’s fatty tissues)</a:t>
            </a:r>
          </a:p>
        </p:txBody>
      </p:sp>
      <p:sp>
        <p:nvSpPr>
          <p:cNvPr id="2" name="Text Placeholder 1"/>
          <p:cNvSpPr>
            <a:spLocks noGrp="1"/>
          </p:cNvSpPr>
          <p:nvPr>
            <p:ph type="body" sz="half" idx="1"/>
          </p:nvPr>
        </p:nvSpPr>
        <p:spPr>
          <a:xfrm>
            <a:off x="425698" y="1634664"/>
            <a:ext cx="7859216" cy="4525963"/>
          </a:xfrm>
        </p:spPr>
        <p:txBody>
          <a:bodyPr/>
          <a:lstStyle/>
          <a:p>
            <a:pPr marL="137160" indent="0">
              <a:buNone/>
            </a:pPr>
            <a:r>
              <a:rPr lang="en-CA" dirty="0" smtClean="0">
                <a:effectLst>
                  <a:outerShdw blurRad="50800" dist="50800" dir="5400000" algn="ctr" rotWithShape="0">
                    <a:schemeClr val="bg2"/>
                  </a:outerShdw>
                </a:effectLst>
              </a:rPr>
              <a:t>Biodiversity (the variety of life forms) is being severely reduced by many causes.</a:t>
            </a:r>
          </a:p>
          <a:p>
            <a:pPr marL="137160" indent="0">
              <a:buNone/>
            </a:pPr>
            <a:r>
              <a:rPr lang="en-CA" dirty="0" smtClean="0">
                <a:effectLst>
                  <a:outerShdw blurRad="50800" dist="50800" dir="5400000" algn="ctr" rotWithShape="0">
                    <a:schemeClr val="bg2"/>
                  </a:outerShdw>
                </a:effectLst>
              </a:rPr>
              <a:t>Toxins are one cause and these are increasing along with their impacts on ecosystem health and </a:t>
            </a:r>
            <a:r>
              <a:rPr lang="en-CA" dirty="0" smtClean="0">
                <a:solidFill>
                  <a:srgbClr val="FF0000"/>
                </a:solidFill>
                <a:effectLst>
                  <a:outerShdw blurRad="50800" dist="50800" dir="5400000" algn="ctr" rotWithShape="0">
                    <a:schemeClr val="bg2"/>
                  </a:outerShdw>
                </a:effectLst>
              </a:rPr>
              <a:t>indicator species.</a:t>
            </a:r>
            <a:endParaRPr lang="en-CA" dirty="0" smtClean="0">
              <a:effectLst>
                <a:outerShdw blurRad="50800" dist="50800" dir="5400000" algn="ctr" rotWithShape="0">
                  <a:schemeClr val="bg2"/>
                </a:outerShdw>
              </a:effectLst>
            </a:endParaRPr>
          </a:p>
          <a:p>
            <a:pPr marL="137160" indent="0">
              <a:buNone/>
            </a:pPr>
            <a:r>
              <a:rPr lang="en-CA" dirty="0" smtClean="0">
                <a:effectLst>
                  <a:outerShdw blurRad="50800" dist="50800" dir="5400000" algn="ctr" rotWithShape="0">
                    <a:schemeClr val="bg2"/>
                  </a:outerShdw>
                </a:effectLst>
              </a:rPr>
              <a:t>Bioaccumulation and </a:t>
            </a:r>
            <a:r>
              <a:rPr lang="en-CA" dirty="0" err="1" smtClean="0">
                <a:effectLst>
                  <a:outerShdw blurRad="50800" dist="50800" dir="5400000" algn="ctr" rotWithShape="0">
                    <a:schemeClr val="bg2"/>
                  </a:outerShdw>
                </a:effectLst>
              </a:rPr>
              <a:t>biomagnification</a:t>
            </a:r>
            <a:r>
              <a:rPr lang="en-CA" dirty="0" smtClean="0">
                <a:effectLst>
                  <a:outerShdw blurRad="50800" dist="50800" dir="5400000" algn="ctr" rotWithShape="0">
                    <a:schemeClr val="bg2"/>
                  </a:outerShdw>
                </a:effectLst>
              </a:rPr>
              <a:t> of these toxins are </a:t>
            </a:r>
            <a:r>
              <a:rPr lang="en-CA" dirty="0" err="1" smtClean="0">
                <a:effectLst>
                  <a:outerShdw blurRad="50800" dist="50800" dir="5400000" algn="ctr" rotWithShape="0">
                    <a:schemeClr val="bg2"/>
                  </a:outerShdw>
                </a:effectLst>
              </a:rPr>
              <a:t>occuring</a:t>
            </a:r>
            <a:r>
              <a:rPr lang="en-CA" dirty="0" smtClean="0">
                <a:effectLst>
                  <a:outerShdw blurRad="50800" dist="50800" dir="5400000" algn="ctr" rotWithShape="0">
                    <a:schemeClr val="bg2"/>
                  </a:outerShdw>
                </a:effectLst>
              </a:rPr>
              <a:t> within organisms in our aquatic ecosystems.</a:t>
            </a:r>
            <a:endParaRPr lang="en-CA" dirty="0">
              <a:effectLst>
                <a:outerShdw blurRad="50800" dist="50800" dir="5400000" algn="ctr" rotWithShape="0">
                  <a:schemeClr val="bg2"/>
                </a:outerShdw>
              </a:effectLst>
            </a:endParaRPr>
          </a:p>
        </p:txBody>
      </p:sp>
      <p:sp>
        <p:nvSpPr>
          <p:cNvPr id="4" name="5-Point Star 3"/>
          <p:cNvSpPr/>
          <p:nvPr/>
        </p:nvSpPr>
        <p:spPr>
          <a:xfrm>
            <a:off x="6763317" y="3075330"/>
            <a:ext cx="313532" cy="27326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89773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69"/>
                                        </p:tgtEl>
                                        <p:attrNameLst>
                                          <p:attrName>style.visibility</p:attrName>
                                        </p:attrNameLst>
                                      </p:cBhvr>
                                      <p:to>
                                        <p:strVal val="visible"/>
                                      </p:to>
                                    </p:set>
                                    <p:animEffect transition="in" filter="fade">
                                      <p:cBhvr>
                                        <p:cTn id="23" dur="500"/>
                                        <p:tgtEl>
                                          <p:spTgt spid="112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fade">
                                      <p:cBhvr>
                                        <p:cTn id="26" dur="500"/>
                                        <p:tgtEl>
                                          <p:spTgt spid="112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72"/>
                                        </p:tgtEl>
                                        <p:attrNameLst>
                                          <p:attrName>style.visibility</p:attrName>
                                        </p:attrNameLst>
                                      </p:cBhvr>
                                      <p:to>
                                        <p:strVal val="visible"/>
                                      </p:to>
                                    </p:set>
                                    <p:animEffect transition="in" filter="fade">
                                      <p:cBhvr>
                                        <p:cTn id="29" dur="500"/>
                                        <p:tgtEl>
                                          <p:spTgt spid="112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273"/>
                                        </p:tgtEl>
                                        <p:attrNameLst>
                                          <p:attrName>style.visibility</p:attrName>
                                        </p:attrNameLst>
                                      </p:cBhvr>
                                      <p:to>
                                        <p:strVal val="visible"/>
                                      </p:to>
                                    </p:set>
                                    <p:animEffect transition="in" filter="fade">
                                      <p:cBhvr>
                                        <p:cTn id="32" dur="500"/>
                                        <p:tgtEl>
                                          <p:spTgt spid="1127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274"/>
                                        </p:tgtEl>
                                        <p:attrNameLst>
                                          <p:attrName>style.visibility</p:attrName>
                                        </p:attrNameLst>
                                      </p:cBhvr>
                                      <p:to>
                                        <p:strVal val="visible"/>
                                      </p:to>
                                    </p:set>
                                    <p:animEffect transition="in" filter="fade">
                                      <p:cBhvr>
                                        <p:cTn id="35" dur="500"/>
                                        <p:tgtEl>
                                          <p:spTgt spid="112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275"/>
                                        </p:tgtEl>
                                        <p:attrNameLst>
                                          <p:attrName>style.visibility</p:attrName>
                                        </p:attrNameLst>
                                      </p:cBhvr>
                                      <p:to>
                                        <p:strVal val="visible"/>
                                      </p:to>
                                    </p:set>
                                    <p:animEffect transition="in" filter="fade">
                                      <p:cBhvr>
                                        <p:cTn id="38" dur="500"/>
                                        <p:tgtEl>
                                          <p:spTgt spid="112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276"/>
                                        </p:tgtEl>
                                        <p:attrNameLst>
                                          <p:attrName>style.visibility</p:attrName>
                                        </p:attrNameLst>
                                      </p:cBhvr>
                                      <p:to>
                                        <p:strVal val="visible"/>
                                      </p:to>
                                    </p:set>
                                    <p:animEffect transition="in" filter="fade">
                                      <p:cBhvr>
                                        <p:cTn id="41" dur="500"/>
                                        <p:tgtEl>
                                          <p:spTgt spid="1127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269"/>
                                        </p:tgtEl>
                                      </p:cBhvr>
                                    </p:animEffect>
                                    <p:set>
                                      <p:cBhvr>
                                        <p:cTn id="49" dur="1" fill="hold">
                                          <p:stCondLst>
                                            <p:cond delay="499"/>
                                          </p:stCondLst>
                                        </p:cTn>
                                        <p:tgtEl>
                                          <p:spTgt spid="1126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1271"/>
                                        </p:tgtEl>
                                      </p:cBhvr>
                                    </p:animEffect>
                                    <p:set>
                                      <p:cBhvr>
                                        <p:cTn id="52" dur="1" fill="hold">
                                          <p:stCondLst>
                                            <p:cond delay="499"/>
                                          </p:stCondLst>
                                        </p:cTn>
                                        <p:tgtEl>
                                          <p:spTgt spid="1127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272"/>
                                        </p:tgtEl>
                                      </p:cBhvr>
                                    </p:animEffect>
                                    <p:set>
                                      <p:cBhvr>
                                        <p:cTn id="55" dur="1" fill="hold">
                                          <p:stCondLst>
                                            <p:cond delay="499"/>
                                          </p:stCondLst>
                                        </p:cTn>
                                        <p:tgtEl>
                                          <p:spTgt spid="1127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273"/>
                                        </p:tgtEl>
                                      </p:cBhvr>
                                    </p:animEffect>
                                    <p:set>
                                      <p:cBhvr>
                                        <p:cTn id="58" dur="1" fill="hold">
                                          <p:stCondLst>
                                            <p:cond delay="499"/>
                                          </p:stCondLst>
                                        </p:cTn>
                                        <p:tgtEl>
                                          <p:spTgt spid="112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274"/>
                                        </p:tgtEl>
                                      </p:cBhvr>
                                    </p:animEffect>
                                    <p:set>
                                      <p:cBhvr>
                                        <p:cTn id="61" dur="1" fill="hold">
                                          <p:stCondLst>
                                            <p:cond delay="499"/>
                                          </p:stCondLst>
                                        </p:cTn>
                                        <p:tgtEl>
                                          <p:spTgt spid="1127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275"/>
                                        </p:tgtEl>
                                      </p:cBhvr>
                                    </p:animEffect>
                                    <p:set>
                                      <p:cBhvr>
                                        <p:cTn id="64" dur="1" fill="hold">
                                          <p:stCondLst>
                                            <p:cond delay="499"/>
                                          </p:stCondLst>
                                        </p:cTn>
                                        <p:tgtEl>
                                          <p:spTgt spid="1127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1276"/>
                                        </p:tgtEl>
                                      </p:cBhvr>
                                    </p:animEffect>
                                    <p:set>
                                      <p:cBhvr>
                                        <p:cTn id="67" dur="1" fill="hold">
                                          <p:stCondLst>
                                            <p:cond delay="499"/>
                                          </p:stCondLst>
                                        </p:cTn>
                                        <p:tgtEl>
                                          <p:spTgt spid="1127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fade">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2">
                                            <p:txEl>
                                              <p:pRg st="2" end="2"/>
                                            </p:txEl>
                                          </p:spTgt>
                                        </p:tgtEl>
                                      </p:cBhvr>
                                    </p:animEffect>
                                    <p:set>
                                      <p:cBhvr>
                                        <p:cTn id="80" dur="1" fill="hold">
                                          <p:stCondLst>
                                            <p:cond delay="499"/>
                                          </p:stCondLst>
                                        </p:cTn>
                                        <p:tgtEl>
                                          <p:spTgt spid="2">
                                            <p:txEl>
                                              <p:pRg st="2" end="2"/>
                                            </p:txEl>
                                          </p:spTgt>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1270"/>
                                        </p:tgtEl>
                                        <p:attrNameLst>
                                          <p:attrName>style.visibility</p:attrName>
                                        </p:attrNameLst>
                                      </p:cBhvr>
                                      <p:to>
                                        <p:strVal val="visible"/>
                                      </p:to>
                                    </p:set>
                                    <p:animEffect transition="in" filter="fade">
                                      <p:cBhvr>
                                        <p:cTn id="83" dur="500"/>
                                        <p:tgtEl>
                                          <p:spTgt spid="112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277"/>
                                        </p:tgtEl>
                                        <p:attrNameLst>
                                          <p:attrName>style.visibility</p:attrName>
                                        </p:attrNameLst>
                                      </p:cBhvr>
                                      <p:to>
                                        <p:strVal val="visible"/>
                                      </p:to>
                                    </p:set>
                                    <p:animEffect transition="in" filter="fade">
                                      <p:cBhvr>
                                        <p:cTn id="86" dur="500"/>
                                        <p:tgtEl>
                                          <p:spTgt spid="1127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278"/>
                                        </p:tgtEl>
                                        <p:attrNameLst>
                                          <p:attrName>style.visibility</p:attrName>
                                        </p:attrNameLst>
                                      </p:cBhvr>
                                      <p:to>
                                        <p:strVal val="visible"/>
                                      </p:to>
                                    </p:set>
                                    <p:animEffect transition="in" filter="fade">
                                      <p:cBhvr>
                                        <p:cTn id="91" dur="500"/>
                                        <p:tgtEl>
                                          <p:spTgt spid="1127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xit" presetSubtype="0" fill="hold" nodeType="clickEffect">
                                  <p:stCondLst>
                                    <p:cond delay="0"/>
                                  </p:stCondLst>
                                  <p:childTnLst>
                                    <p:animEffect transition="out" filter="fade">
                                      <p:cBhvr>
                                        <p:cTn id="95" dur="500"/>
                                        <p:tgtEl>
                                          <p:spTgt spid="11270"/>
                                        </p:tgtEl>
                                      </p:cBhvr>
                                    </p:animEffect>
                                    <p:set>
                                      <p:cBhvr>
                                        <p:cTn id="96" dur="1" fill="hold">
                                          <p:stCondLst>
                                            <p:cond delay="499"/>
                                          </p:stCondLst>
                                        </p:cTn>
                                        <p:tgtEl>
                                          <p:spTgt spid="1127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1277"/>
                                        </p:tgtEl>
                                      </p:cBhvr>
                                    </p:animEffect>
                                    <p:set>
                                      <p:cBhvr>
                                        <p:cTn id="99" dur="1" fill="hold">
                                          <p:stCondLst>
                                            <p:cond delay="499"/>
                                          </p:stCondLst>
                                        </p:cTn>
                                        <p:tgtEl>
                                          <p:spTgt spid="1127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1278"/>
                                        </p:tgtEl>
                                      </p:cBhvr>
                                    </p:animEffect>
                                    <p:set>
                                      <p:cBhvr>
                                        <p:cTn id="102" dur="1" fill="hold">
                                          <p:stCondLst>
                                            <p:cond delay="499"/>
                                          </p:stCondLst>
                                        </p:cTn>
                                        <p:tgtEl>
                                          <p:spTgt spid="1127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280"/>
                                        </p:tgtEl>
                                        <p:attrNameLst>
                                          <p:attrName>style.visibility</p:attrName>
                                        </p:attrNameLst>
                                      </p:cBhvr>
                                      <p:to>
                                        <p:strVal val="visible"/>
                                      </p:to>
                                    </p:set>
                                    <p:animEffect transition="in" filter="fade">
                                      <p:cBhvr>
                                        <p:cTn id="107" dur="500"/>
                                        <p:tgtEl>
                                          <p:spTgt spid="112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fade">
                                      <p:cBhvr>
                                        <p:cTn id="110" dur="500"/>
                                        <p:tgtEl>
                                          <p:spTgt spid="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500"/>
                                        <p:tgtEl>
                                          <p:spTgt spid="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fade">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1" grpId="1"/>
      <p:bldP spid="11272" grpId="0" animBg="1"/>
      <p:bldP spid="11272" grpId="1" animBg="1"/>
      <p:bldP spid="11273" grpId="0" animBg="1"/>
      <p:bldP spid="11273" grpId="1" animBg="1"/>
      <p:bldP spid="11274" grpId="0" animBg="1"/>
      <p:bldP spid="11274" grpId="1" animBg="1"/>
      <p:bldP spid="11275" grpId="0" animBg="1"/>
      <p:bldP spid="11275" grpId="1" animBg="1"/>
      <p:bldP spid="11276" grpId="0" animBg="1"/>
      <p:bldP spid="11276" grpId="1" animBg="1"/>
      <p:bldP spid="11278" grpId="0"/>
      <p:bldP spid="11278" grpId="1"/>
      <p:bldP spid="5" grpId="0"/>
      <p:bldP spid="7" grpId="0"/>
      <p:bldP spid="8" grpId="0"/>
      <p:bldP spid="11277" grpId="0"/>
      <p:bldP spid="11277" grpId="1"/>
      <p:bldP spid="2" grpId="0" uiExpand="1" build="p"/>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095" y="2513683"/>
            <a:ext cx="4819650" cy="3176833"/>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3" y="1772816"/>
            <a:ext cx="3137123" cy="43919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093" y="2027101"/>
            <a:ext cx="3163653" cy="3464200"/>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283" y="3284984"/>
            <a:ext cx="3249434" cy="2321024"/>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0" y="2830513"/>
            <a:ext cx="3810000" cy="2543175"/>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CA" dirty="0" smtClean="0"/>
              <a:t>Other Threats to Our Wetlands and Aquatic Ecosystems</a:t>
            </a:r>
            <a:endParaRPr lang="en-CA"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9776" y="2148840"/>
            <a:ext cx="3584448" cy="2560320"/>
          </a:xfrm>
          <a:prstGeom prst="rect">
            <a:avLst/>
          </a:prstGeom>
          <a:ln>
            <a:noFill/>
          </a:ln>
          <a:effectLst>
            <a:softEdge rad="112500"/>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720" y="1912394"/>
            <a:ext cx="5106379" cy="3693614"/>
          </a:xfrm>
          <a:prstGeom prst="rect">
            <a:avLst/>
          </a:prstGeom>
          <a:ln>
            <a:noFill/>
          </a:ln>
          <a:effectLst>
            <a:softEdge rad="112500"/>
          </a:effectLst>
        </p:spPr>
      </p:pic>
      <p:sp>
        <p:nvSpPr>
          <p:cNvPr id="3" name="Content Placeholder 2"/>
          <p:cNvSpPr>
            <a:spLocks noGrp="1"/>
          </p:cNvSpPr>
          <p:nvPr>
            <p:ph idx="1"/>
          </p:nvPr>
        </p:nvSpPr>
        <p:spPr>
          <a:xfrm>
            <a:off x="467544" y="1916832"/>
            <a:ext cx="8229600" cy="4709160"/>
          </a:xfrm>
        </p:spPr>
        <p:txBody>
          <a:bodyPr/>
          <a:lstStyle/>
          <a:p>
            <a:pPr marL="137160" indent="0">
              <a:buNone/>
            </a:pPr>
            <a:r>
              <a:rPr lang="en-CA" dirty="0" smtClean="0">
                <a:solidFill>
                  <a:srgbClr val="FFFF00"/>
                </a:solidFill>
                <a:effectLst>
                  <a:outerShdw blurRad="50800" dist="50800" dir="5400000" algn="ctr" rotWithShape="0">
                    <a:schemeClr val="bg2"/>
                  </a:outerShdw>
                </a:effectLst>
              </a:rPr>
              <a:t>Air and water pollution</a:t>
            </a:r>
          </a:p>
          <a:p>
            <a:pPr marL="137160" indent="0">
              <a:buNone/>
            </a:pPr>
            <a:r>
              <a:rPr lang="en-CA" dirty="0" smtClean="0">
                <a:solidFill>
                  <a:srgbClr val="FFFF00"/>
                </a:solidFill>
                <a:effectLst>
                  <a:outerShdw blurRad="50800" dist="50800" dir="5400000" algn="ctr" rotWithShape="0">
                    <a:schemeClr val="bg2"/>
                  </a:outerShdw>
                </a:effectLst>
              </a:rPr>
              <a:t>Surface runoff carrying agricultural fertilizers</a:t>
            </a:r>
          </a:p>
          <a:p>
            <a:pPr marL="137160" indent="0">
              <a:buNone/>
            </a:pPr>
            <a:r>
              <a:rPr lang="en-CA" dirty="0" smtClean="0">
                <a:solidFill>
                  <a:srgbClr val="FFFF00"/>
                </a:solidFill>
                <a:effectLst>
                  <a:outerShdw blurRad="50800" dist="50800" dir="5400000" algn="ctr" rotWithShape="0">
                    <a:schemeClr val="bg2"/>
                  </a:outerShdw>
                </a:effectLst>
              </a:rPr>
              <a:t>Invasive species</a:t>
            </a:r>
          </a:p>
          <a:p>
            <a:pPr marL="137160" indent="0">
              <a:buNone/>
            </a:pPr>
            <a:r>
              <a:rPr lang="en-CA" dirty="0" smtClean="0">
                <a:solidFill>
                  <a:srgbClr val="FFFF00"/>
                </a:solidFill>
                <a:effectLst>
                  <a:outerShdw blurRad="50800" dist="50800" dir="5400000" algn="ctr" rotWithShape="0">
                    <a:schemeClr val="bg2"/>
                  </a:outerShdw>
                </a:effectLst>
              </a:rPr>
              <a:t>Urban and rural development</a:t>
            </a:r>
          </a:p>
          <a:p>
            <a:pPr marL="137160" indent="0">
              <a:buNone/>
            </a:pPr>
            <a:r>
              <a:rPr lang="en-CA" dirty="0" smtClean="0">
                <a:solidFill>
                  <a:srgbClr val="FFFF00"/>
                </a:solidFill>
                <a:effectLst>
                  <a:outerShdw blurRad="50800" dist="50800" dir="5400000" algn="ctr" rotWithShape="0">
                    <a:schemeClr val="bg2"/>
                  </a:outerShdw>
                </a:effectLst>
              </a:rPr>
              <a:t>Destruction of forests and aquatic “buffer zones”</a:t>
            </a:r>
          </a:p>
          <a:p>
            <a:pPr marL="137160" indent="0">
              <a:buNone/>
            </a:pPr>
            <a:endParaRPr lang="en-CA" dirty="0" smtClean="0">
              <a:solidFill>
                <a:srgbClr val="FFFF00"/>
              </a:solidFill>
              <a:effectLst>
                <a:outerShdw blurRad="50800" dist="50800" dir="5400000" algn="ctr" rotWithShape="0">
                  <a:schemeClr val="bg2"/>
                </a:outerShdw>
              </a:effectLst>
            </a:endParaRPr>
          </a:p>
          <a:p>
            <a:pPr marL="137160" indent="0">
              <a:buNone/>
            </a:pPr>
            <a:r>
              <a:rPr lang="en-CA" dirty="0" smtClean="0">
                <a:solidFill>
                  <a:srgbClr val="FFFF00"/>
                </a:solidFill>
                <a:effectLst>
                  <a:outerShdw blurRad="50800" dist="50800" dir="5400000" algn="ctr" rotWithShape="0">
                    <a:schemeClr val="bg2"/>
                  </a:outerShdw>
                </a:effectLst>
              </a:rPr>
              <a:t>Land surface, shoreline and bank erosion</a:t>
            </a:r>
          </a:p>
          <a:p>
            <a:pPr marL="137160" indent="0">
              <a:buNone/>
            </a:pPr>
            <a:endParaRPr lang="en-CA" dirty="0" smtClean="0">
              <a:solidFill>
                <a:srgbClr val="FFFF00"/>
              </a:solidFill>
              <a:effectLst>
                <a:outerShdw blurRad="50800" dist="50800" dir="5400000" algn="ctr" rotWithShape="0">
                  <a:schemeClr val="bg2"/>
                </a:outerShdw>
              </a:effectLst>
            </a:endParaRPr>
          </a:p>
          <a:p>
            <a:pPr marL="137160" indent="0">
              <a:buNone/>
            </a:pPr>
            <a:endParaRPr lang="en-CA" dirty="0">
              <a:effectLst>
                <a:outerShdw blurRad="50800" dist="50800" dir="5400000" algn="ctr" rotWithShape="0">
                  <a:schemeClr val="bg2"/>
                </a:outerShdw>
              </a:effectLst>
            </a:endParaRPr>
          </a:p>
        </p:txBody>
      </p:sp>
    </p:spTree>
    <p:extLst>
      <p:ext uri="{BB962C8B-B14F-4D97-AF65-F5344CB8AC3E}">
        <p14:creationId xmlns:p14="http://schemas.microsoft.com/office/powerpoint/2010/main" val="928927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xEl>
                                              <p:pRg st="2" end="2"/>
                                            </p:txEl>
                                          </p:spTgt>
                                        </p:tgtEl>
                                      </p:cBhvr>
                                    </p:animEffect>
                                    <p:set>
                                      <p:cBhvr>
                                        <p:cTn id="46" dur="1" fill="hold">
                                          <p:stCondLst>
                                            <p:cond delay="499"/>
                                          </p:stCondLst>
                                        </p:cTn>
                                        <p:tgtEl>
                                          <p:spTgt spid="3">
                                            <p:txEl>
                                              <p:pRg st="2" end="2"/>
                                            </p:txEl>
                                          </p:spTgt>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500"/>
                                        <p:tgtEl>
                                          <p:spTgt spid="3">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
                                            <p:txEl>
                                              <p:pRg st="3" end="3"/>
                                            </p:txEl>
                                          </p:spTgt>
                                        </p:tgtEl>
                                      </p:cBhvr>
                                    </p:animEffect>
                                    <p:set>
                                      <p:cBhvr>
                                        <p:cTn id="60" dur="1" fill="hold">
                                          <p:stCondLst>
                                            <p:cond delay="499"/>
                                          </p:stCondLst>
                                        </p:cTn>
                                        <p:tgtEl>
                                          <p:spTgt spid="3">
                                            <p:txEl>
                                              <p:pRg st="3" end="3"/>
                                            </p:txEl>
                                          </p:spTgt>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500"/>
                                        <p:tgtEl>
                                          <p:spTgt spid="3">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
                                            <p:txEl>
                                              <p:pRg st="4" end="4"/>
                                            </p:txEl>
                                          </p:spTgt>
                                        </p:tgtEl>
                                      </p:cBhvr>
                                    </p:animEffect>
                                    <p:set>
                                      <p:cBhvr>
                                        <p:cTn id="74" dur="1" fill="hold">
                                          <p:stCondLst>
                                            <p:cond delay="499"/>
                                          </p:stCondLst>
                                        </p:cTn>
                                        <p:tgtEl>
                                          <p:spTgt spid="3">
                                            <p:txEl>
                                              <p:pRg st="4" end="4"/>
                                            </p:txEl>
                                          </p:spTgt>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
                                            <p:txEl>
                                              <p:pRg st="6" end="6"/>
                                            </p:txEl>
                                          </p:spTgt>
                                        </p:tgtEl>
                                      </p:cBhvr>
                                    </p:animEffect>
                                    <p:set>
                                      <p:cBhvr>
                                        <p:cTn id="88" dur="1" fill="hold">
                                          <p:stCondLst>
                                            <p:cond delay="499"/>
                                          </p:stCondLst>
                                        </p:cTn>
                                        <p:tgtEl>
                                          <p:spTgt spid="3">
                                            <p:txEl>
                                              <p:pRg st="6" end="6"/>
                                            </p:txEl>
                                          </p:spTgt>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5" y="4725144"/>
            <a:ext cx="3181350" cy="1590675"/>
          </a:xfrm>
          <a:prstGeom prst="rect">
            <a:avLst/>
          </a:prstGeom>
        </p:spPr>
      </p:pic>
      <p:sp>
        <p:nvSpPr>
          <p:cNvPr id="2" name="Title 1"/>
          <p:cNvSpPr>
            <a:spLocks noGrp="1"/>
          </p:cNvSpPr>
          <p:nvPr>
            <p:ph type="title"/>
          </p:nvPr>
        </p:nvSpPr>
        <p:spPr/>
        <p:txBody>
          <a:bodyPr>
            <a:normAutofit/>
          </a:bodyPr>
          <a:lstStyle/>
          <a:p>
            <a:r>
              <a:rPr lang="en-CA" dirty="0" smtClean="0"/>
              <a:t>pH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solidFill>
                  <a:srgbClr val="FFFF00"/>
                </a:solidFill>
                <a:effectLst>
                  <a:outerShdw blurRad="38100" dist="38100" dir="2700000" algn="tl">
                    <a:srgbClr val="000000">
                      <a:alpha val="43137"/>
                    </a:srgbClr>
                  </a:outerShdw>
                </a:effectLst>
              </a:rPr>
              <a:t>Hydrogen ions are part of many chemical bonds that form many things.  If a large number of hydrogen ions are active in a substance like water, they form an </a:t>
            </a:r>
            <a:r>
              <a:rPr lang="en-CA" dirty="0" smtClean="0">
                <a:solidFill>
                  <a:srgbClr val="FF0000"/>
                </a:solidFill>
                <a:effectLst>
                  <a:outerShdw blurRad="38100" dist="38100" dir="2700000" algn="tl">
                    <a:srgbClr val="000000">
                      <a:alpha val="43137"/>
                    </a:srgbClr>
                  </a:outerShdw>
                </a:effectLst>
              </a:rPr>
              <a:t>acidic</a:t>
            </a:r>
            <a:r>
              <a:rPr lang="en-CA" dirty="0" smtClean="0">
                <a:solidFill>
                  <a:srgbClr val="FFFF00"/>
                </a:solidFill>
                <a:effectLst>
                  <a:outerShdw blurRad="38100" dist="38100" dir="2700000" algn="tl">
                    <a:srgbClr val="000000">
                      <a:alpha val="43137"/>
                    </a:srgbClr>
                  </a:outerShdw>
                </a:effectLst>
              </a:rPr>
              <a:t> condition.</a:t>
            </a:r>
          </a:p>
          <a:p>
            <a:r>
              <a:rPr lang="en-CA" dirty="0" smtClean="0">
                <a:solidFill>
                  <a:srgbClr val="FFFF00"/>
                </a:solidFill>
                <a:effectLst>
                  <a:outerShdw blurRad="38100" dist="38100" dir="2700000" algn="tl">
                    <a:srgbClr val="000000">
                      <a:alpha val="43137"/>
                    </a:srgbClr>
                  </a:outerShdw>
                </a:effectLst>
              </a:rPr>
              <a:t>If few active hydrogen ions exist in a substance, the substance is referred to as </a:t>
            </a:r>
            <a:r>
              <a:rPr lang="en-CA" dirty="0" smtClean="0">
                <a:solidFill>
                  <a:srgbClr val="FF0000"/>
                </a:solidFill>
                <a:effectLst>
                  <a:outerShdw blurRad="38100" dist="38100" dir="2700000" algn="tl">
                    <a:srgbClr val="000000">
                      <a:alpha val="43137"/>
                    </a:srgbClr>
                  </a:outerShdw>
                </a:effectLst>
              </a:rPr>
              <a:t>basic or alkaline</a:t>
            </a:r>
            <a:r>
              <a:rPr lang="en-CA" dirty="0" smtClean="0">
                <a:solidFill>
                  <a:srgbClr val="FFFF00"/>
                </a:solidFill>
                <a:effectLst>
                  <a:outerShdw blurRad="38100" dist="38100" dir="2700000" algn="tl">
                    <a:srgbClr val="000000">
                      <a:alpha val="43137"/>
                    </a:srgbClr>
                  </a:outerShdw>
                </a:effectLst>
              </a:rPr>
              <a:t>.  Alkaline substances contain more active OH (hydroxide) ions than H ions.</a:t>
            </a:r>
          </a:p>
          <a:p>
            <a:r>
              <a:rPr lang="en-CA" dirty="0" smtClean="0">
                <a:solidFill>
                  <a:srgbClr val="FFFF00"/>
                </a:solidFill>
                <a:effectLst>
                  <a:outerShdw blurRad="38100" dist="38100" dir="2700000" algn="tl">
                    <a:srgbClr val="000000">
                      <a:alpha val="43137"/>
                    </a:srgbClr>
                  </a:outerShdw>
                </a:effectLst>
              </a:rPr>
              <a:t>We use a pH scale from 1 to 14 to illustrate this. The point on the pH scale where the concentration of H ions equals the concentration of OH ions is called </a:t>
            </a:r>
            <a:r>
              <a:rPr lang="en-CA" dirty="0" smtClean="0">
                <a:solidFill>
                  <a:srgbClr val="FF0000"/>
                </a:solidFill>
                <a:effectLst>
                  <a:outerShdw blurRad="38100" dist="38100" dir="2700000" algn="tl">
                    <a:srgbClr val="000000">
                      <a:alpha val="43137"/>
                    </a:srgbClr>
                  </a:outerShdw>
                </a:effectLst>
              </a:rPr>
              <a:t>“neutral” </a:t>
            </a:r>
            <a:r>
              <a:rPr lang="en-CA" dirty="0" smtClean="0">
                <a:solidFill>
                  <a:srgbClr val="FFFF00"/>
                </a:solidFill>
                <a:effectLst>
                  <a:outerShdw blurRad="38100" dist="38100" dir="2700000" algn="tl">
                    <a:srgbClr val="000000">
                      <a:alpha val="43137"/>
                    </a:srgbClr>
                  </a:outerShdw>
                </a:effectLst>
              </a:rPr>
              <a:t>since</a:t>
            </a:r>
            <a:r>
              <a:rPr lang="en-CA" dirty="0" smtClean="0">
                <a:solidFill>
                  <a:srgbClr val="FF0000"/>
                </a:solidFill>
                <a:effectLst>
                  <a:outerShdw blurRad="38100" dist="38100" dir="2700000" algn="tl">
                    <a:srgbClr val="000000">
                      <a:alpha val="43137"/>
                    </a:srgbClr>
                  </a:outerShdw>
                </a:effectLst>
              </a:rPr>
              <a:t> </a:t>
            </a:r>
            <a:r>
              <a:rPr lang="en-CA" dirty="0" smtClean="0">
                <a:solidFill>
                  <a:srgbClr val="FFFF00"/>
                </a:solidFill>
                <a:effectLst>
                  <a:outerShdw blurRad="38100" dist="38100" dir="2700000" algn="tl">
                    <a:srgbClr val="000000">
                      <a:alpha val="43137"/>
                    </a:srgbClr>
                  </a:outerShdw>
                </a:effectLst>
              </a:rPr>
              <a:t>the substance is neither acidic or alkaline.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252" y="3501008"/>
            <a:ext cx="3028950" cy="1590675"/>
          </a:xfrm>
          <a:prstGeom prst="rect">
            <a:avLst/>
          </a:prstGeom>
        </p:spPr>
      </p:pic>
    </p:spTree>
    <p:extLst>
      <p:ext uri="{BB962C8B-B14F-4D97-AF65-F5344CB8AC3E}">
        <p14:creationId xmlns:p14="http://schemas.microsoft.com/office/powerpoint/2010/main" val="23309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4221" t="7616" r="7941" b="18465"/>
          <a:stretch/>
        </p:blipFill>
        <p:spPr>
          <a:xfrm>
            <a:off x="1469220" y="2062433"/>
            <a:ext cx="6277567" cy="45944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891" y="2924944"/>
            <a:ext cx="4578085" cy="3433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867" y="2352218"/>
            <a:ext cx="5480273" cy="41785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451175"/>
            <a:ext cx="5754216" cy="3816963"/>
          </a:xfrm>
          <a:prstGeom prst="rect">
            <a:avLst/>
          </a:prstGeom>
        </p:spPr>
      </p:pic>
      <p:sp>
        <p:nvSpPr>
          <p:cNvPr id="2" name="Title 1"/>
          <p:cNvSpPr>
            <a:spLocks noGrp="1"/>
          </p:cNvSpPr>
          <p:nvPr>
            <p:ph type="title"/>
          </p:nvPr>
        </p:nvSpPr>
        <p:spPr/>
        <p:txBody>
          <a:bodyPr/>
          <a:lstStyle/>
          <a:p>
            <a:r>
              <a:rPr lang="en-CA" dirty="0" smtClean="0"/>
              <a:t>Without Wetlands We Have to:</a:t>
            </a:r>
            <a:endParaRPr lang="en-CA" dirty="0"/>
          </a:p>
        </p:txBody>
      </p:sp>
      <p:sp>
        <p:nvSpPr>
          <p:cNvPr id="3" name="Content Placeholder 2"/>
          <p:cNvSpPr>
            <a:spLocks noGrp="1"/>
          </p:cNvSpPr>
          <p:nvPr>
            <p:ph idx="1"/>
          </p:nvPr>
        </p:nvSpPr>
        <p:spPr>
          <a:xfrm>
            <a:off x="0" y="1600200"/>
            <a:ext cx="9144000" cy="4709160"/>
          </a:xfrm>
        </p:spPr>
        <p:txBody>
          <a:bodyPr>
            <a:normAutofit/>
          </a:bodyPr>
          <a:lstStyle/>
          <a:p>
            <a:pPr marL="137160" indent="0">
              <a:buNone/>
            </a:pPr>
            <a:r>
              <a:rPr lang="en-CA" dirty="0" smtClean="0">
                <a:solidFill>
                  <a:schemeClr val="bg2"/>
                </a:solidFill>
              </a:rPr>
              <a:t>                 Build Expensive Dams - $$$$$</a:t>
            </a:r>
          </a:p>
          <a:p>
            <a:pPr marL="137160" indent="0">
              <a:buNone/>
            </a:pPr>
            <a:r>
              <a:rPr lang="en-CA" dirty="0" smtClean="0">
                <a:solidFill>
                  <a:schemeClr val="bg2"/>
                </a:solidFill>
              </a:rPr>
              <a:t>        Lose Many Types of Wildlife and Wild Areas</a:t>
            </a:r>
            <a:endParaRPr lang="en-CA" dirty="0">
              <a:solidFill>
                <a:schemeClr val="bg2"/>
              </a:solidFill>
            </a:endParaRPr>
          </a:p>
        </p:txBody>
      </p:sp>
      <p:sp>
        <p:nvSpPr>
          <p:cNvPr id="6" name="TextBox 5"/>
          <p:cNvSpPr txBox="1"/>
          <p:nvPr/>
        </p:nvSpPr>
        <p:spPr>
          <a:xfrm>
            <a:off x="611560" y="1556792"/>
            <a:ext cx="7992888" cy="523220"/>
          </a:xfrm>
          <a:prstGeom prst="rect">
            <a:avLst/>
          </a:prstGeom>
          <a:noFill/>
        </p:spPr>
        <p:txBody>
          <a:bodyPr wrap="square" rtlCol="0">
            <a:spAutoFit/>
          </a:bodyPr>
          <a:lstStyle/>
          <a:p>
            <a:r>
              <a:rPr lang="en-CA" sz="2800" dirty="0" smtClean="0">
                <a:solidFill>
                  <a:schemeClr val="bg2"/>
                </a:solidFill>
              </a:rPr>
              <a:t>              Build Dykes and Channels-$$$$$    </a:t>
            </a:r>
            <a:endParaRPr lang="en-CA" sz="2800" dirty="0">
              <a:solidFill>
                <a:schemeClr val="bg2"/>
              </a:solidFill>
            </a:endParaRPr>
          </a:p>
        </p:txBody>
      </p:sp>
      <p:sp>
        <p:nvSpPr>
          <p:cNvPr id="9" name="TextBox 8"/>
          <p:cNvSpPr txBox="1"/>
          <p:nvPr/>
        </p:nvSpPr>
        <p:spPr>
          <a:xfrm>
            <a:off x="839315" y="1777844"/>
            <a:ext cx="7537378" cy="800219"/>
          </a:xfrm>
          <a:prstGeom prst="rect">
            <a:avLst/>
          </a:prstGeom>
          <a:noFill/>
        </p:spPr>
        <p:txBody>
          <a:bodyPr wrap="square" rtlCol="0">
            <a:spAutoFit/>
          </a:bodyPr>
          <a:lstStyle/>
          <a:p>
            <a:pPr marL="137160" lvl="0">
              <a:spcBef>
                <a:spcPct val="20000"/>
              </a:spcBef>
              <a:buClr>
                <a:prstClr val="white">
                  <a:shade val="95000"/>
                </a:prstClr>
              </a:buClr>
              <a:buSzPct val="65000"/>
            </a:pPr>
            <a:r>
              <a:rPr lang="en-CA" sz="2800" dirty="0" smtClean="0">
                <a:solidFill>
                  <a:srgbClr val="69676D"/>
                </a:solidFill>
              </a:rPr>
              <a:t> Install </a:t>
            </a:r>
            <a:r>
              <a:rPr lang="en-CA" sz="2800" dirty="0">
                <a:solidFill>
                  <a:srgbClr val="69676D"/>
                </a:solidFill>
              </a:rPr>
              <a:t>Systems to Water Our Crops - $$$$$</a:t>
            </a:r>
          </a:p>
          <a:p>
            <a:endParaRPr lang="en-CA" dirty="0"/>
          </a:p>
        </p:txBody>
      </p:sp>
      <p:sp>
        <p:nvSpPr>
          <p:cNvPr id="11" name="TextBox 10"/>
          <p:cNvSpPr txBox="1"/>
          <p:nvPr/>
        </p:nvSpPr>
        <p:spPr>
          <a:xfrm>
            <a:off x="1259632" y="1804754"/>
            <a:ext cx="7704856" cy="800219"/>
          </a:xfrm>
          <a:prstGeom prst="rect">
            <a:avLst/>
          </a:prstGeom>
          <a:noFill/>
        </p:spPr>
        <p:txBody>
          <a:bodyPr wrap="square" rtlCol="0">
            <a:spAutoFit/>
          </a:bodyPr>
          <a:lstStyle/>
          <a:p>
            <a:pPr marL="137160" lvl="0">
              <a:spcBef>
                <a:spcPct val="20000"/>
              </a:spcBef>
              <a:buClr>
                <a:prstClr val="white">
                  <a:shade val="95000"/>
                </a:prstClr>
              </a:buClr>
              <a:buSzPct val="65000"/>
            </a:pPr>
            <a:r>
              <a:rPr lang="en-CA" sz="2800" dirty="0">
                <a:solidFill>
                  <a:srgbClr val="69676D"/>
                </a:solidFill>
              </a:rPr>
              <a:t>Treat and Clean Our Water - $$$$$</a:t>
            </a:r>
          </a:p>
          <a:p>
            <a:endParaRPr lang="en-CA" dirty="0"/>
          </a:p>
        </p:txBody>
      </p:sp>
      <p:sp>
        <p:nvSpPr>
          <p:cNvPr id="13" name="TextBox 12"/>
          <p:cNvSpPr txBox="1"/>
          <p:nvPr/>
        </p:nvSpPr>
        <p:spPr>
          <a:xfrm>
            <a:off x="1403648" y="1372982"/>
            <a:ext cx="8640960" cy="523220"/>
          </a:xfrm>
          <a:prstGeom prst="rect">
            <a:avLst/>
          </a:prstGeom>
          <a:noFill/>
        </p:spPr>
        <p:txBody>
          <a:bodyPr wrap="square" rtlCol="0">
            <a:spAutoFit/>
          </a:bodyPr>
          <a:lstStyle/>
          <a:p>
            <a:r>
              <a:rPr lang="en-CA" sz="2800" dirty="0" smtClean="0">
                <a:solidFill>
                  <a:schemeClr val="bg2"/>
                </a:solidFill>
              </a:rPr>
              <a:t>Build and Plant Erosion Control-$$$$$</a:t>
            </a:r>
            <a:endParaRPr lang="en-CA" sz="2800" dirty="0">
              <a:solidFill>
                <a:schemeClr val="bg2"/>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4790" y="2736726"/>
            <a:ext cx="5686425" cy="3810000"/>
          </a:xfrm>
          <a:prstGeom prst="rect">
            <a:avLst/>
          </a:prstGeom>
        </p:spPr>
      </p:pic>
      <p:pic>
        <p:nvPicPr>
          <p:cNvPr id="3077" name="Picture 5" descr="C:\Users\Jerry\AppData\Local\Microsoft\Windows\Temporary Internet Files\Content.IE5\VP60LPFM\MC90043316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2724" y="3361005"/>
            <a:ext cx="1040160" cy="104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26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animEffect transition="in" filter="fade">
                                      <p:cBhvr>
                                        <p:cTn id="71" dur="500"/>
                                        <p:tgtEl>
                                          <p:spTgt spid="3">
                                            <p:txEl>
                                              <p:pRg st="1" end="1"/>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077"/>
                                        </p:tgtEl>
                                        <p:attrNameLst>
                                          <p:attrName>style.visibility</p:attrName>
                                        </p:attrNameLst>
                                      </p:cBhvr>
                                      <p:to>
                                        <p:strVal val="visible"/>
                                      </p:to>
                                    </p:set>
                                    <p:animEffect transition="in" filter="fade">
                                      <p:cBhvr>
                                        <p:cTn id="74" dur="500"/>
                                        <p:tgtEl>
                                          <p:spTgt spid="3077"/>
                                        </p:tgtEl>
                                      </p:cBhvr>
                                    </p:animEffect>
                                  </p:childTnLst>
                                </p:cTn>
                              </p:par>
                              <p:par>
                                <p:cTn id="75" presetID="10" presetClass="exit" presetSubtype="0" fill="hold" grpId="1"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1" grpId="0"/>
      <p:bldP spid="11" grpId="1"/>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25" y="1988840"/>
            <a:ext cx="3159845" cy="1872208"/>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501008"/>
            <a:ext cx="3348484" cy="2234352"/>
          </a:xfrm>
          <a:prstGeom prst="ellipse">
            <a:avLst/>
          </a:prstGeom>
          <a:ln>
            <a:noFill/>
          </a:ln>
          <a:effectLst>
            <a:softEdge rad="112500"/>
          </a:effectLst>
        </p:spPr>
      </p:pic>
      <p:sp>
        <p:nvSpPr>
          <p:cNvPr id="2" name="Title 1"/>
          <p:cNvSpPr>
            <a:spLocks noGrp="1"/>
          </p:cNvSpPr>
          <p:nvPr>
            <p:ph type="title"/>
          </p:nvPr>
        </p:nvSpPr>
        <p:spPr/>
        <p:txBody>
          <a:bodyPr>
            <a:normAutofit fontScale="90000"/>
          </a:bodyPr>
          <a:lstStyle/>
          <a:p>
            <a:r>
              <a:rPr lang="en-CA" dirty="0" smtClean="0"/>
              <a:t>Protecting All Aquatic Ecosystems is Important!</a:t>
            </a:r>
            <a:endParaRPr lang="en-CA" dirty="0"/>
          </a:p>
        </p:txBody>
      </p:sp>
      <p:sp>
        <p:nvSpPr>
          <p:cNvPr id="3" name="Content Placeholder 2"/>
          <p:cNvSpPr>
            <a:spLocks noGrp="1"/>
          </p:cNvSpPr>
          <p:nvPr>
            <p:ph idx="1"/>
          </p:nvPr>
        </p:nvSpPr>
        <p:spPr>
          <a:xfrm>
            <a:off x="457200" y="1484784"/>
            <a:ext cx="8229600" cy="4824576"/>
          </a:xfrm>
        </p:spPr>
        <p:txBody>
          <a:bodyPr/>
          <a:lstStyle/>
          <a:p>
            <a:pPr marL="137160" indent="0">
              <a:buNone/>
            </a:pPr>
            <a:r>
              <a:rPr lang="en-CA" dirty="0" smtClean="0">
                <a:solidFill>
                  <a:schemeClr val="accent3"/>
                </a:solidFill>
                <a:effectLst>
                  <a:outerShdw blurRad="38100" dist="38100" dir="2700000" algn="tl">
                    <a:srgbClr val="000000">
                      <a:alpha val="43137"/>
                    </a:srgbClr>
                  </a:outerShdw>
                </a:effectLst>
              </a:rPr>
              <a:t>                  </a:t>
            </a:r>
            <a:r>
              <a:rPr lang="en-CA" dirty="0" smtClean="0">
                <a:solidFill>
                  <a:schemeClr val="accent5">
                    <a:lumMod val="75000"/>
                  </a:schemeClr>
                </a:solidFill>
                <a:effectLst>
                  <a:outerShdw blurRad="38100" dist="38100" dir="2700000" algn="tl">
                    <a:srgbClr val="000000">
                      <a:alpha val="43137"/>
                    </a:srgbClr>
                  </a:outerShdw>
                </a:effectLst>
              </a:rPr>
              <a:t>For Ourselves and for Others!</a:t>
            </a:r>
            <a:endParaRPr lang="en-CA" dirty="0">
              <a:solidFill>
                <a:schemeClr val="accent5">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356" y="3059677"/>
            <a:ext cx="5292080" cy="396906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19672" y="5031313"/>
            <a:ext cx="2743200" cy="1752600"/>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392" y="1988840"/>
            <a:ext cx="3415928" cy="2279064"/>
          </a:xfrm>
          <a:prstGeom prst="ellipse">
            <a:avLst/>
          </a:prstGeom>
          <a:ln>
            <a:noFill/>
          </a:ln>
          <a:effectLst>
            <a:softEdge rad="112500"/>
          </a:effectLst>
        </p:spPr>
      </p:pic>
    </p:spTree>
    <p:extLst>
      <p:ext uri="{BB962C8B-B14F-4D97-AF65-F5344CB8AC3E}">
        <p14:creationId xmlns:p14="http://schemas.microsoft.com/office/powerpoint/2010/main" val="2593091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204864"/>
            <a:ext cx="8352928" cy="2232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434" name="Rectangle 2"/>
          <p:cNvSpPr>
            <a:spLocks noGrp="1" noChangeArrowheads="1"/>
          </p:cNvSpPr>
          <p:nvPr>
            <p:ph type="title"/>
          </p:nvPr>
        </p:nvSpPr>
        <p:spPr>
          <a:xfrm>
            <a:off x="457200" y="692150"/>
            <a:ext cx="8229600" cy="1008063"/>
          </a:xfrm>
        </p:spPr>
        <p:txBody>
          <a:bodyPr/>
          <a:lstStyle/>
          <a:p>
            <a:pPr eaLnBrk="1" hangingPunct="1"/>
            <a:r>
              <a:rPr lang="en-CA" sz="3600" dirty="0" smtClean="0">
                <a:latin typeface="Albertus" pitchFamily="34" charset="0"/>
              </a:rPr>
              <a:t>This presentation was made possible by</a:t>
            </a:r>
            <a:endParaRPr lang="en-US" sz="3600" dirty="0" smtClean="0">
              <a:latin typeface="Albertus" pitchFamily="34" charset="0"/>
            </a:endParaRPr>
          </a:p>
        </p:txBody>
      </p:sp>
      <p:sp>
        <p:nvSpPr>
          <p:cNvPr id="18436" name="Text Box 4"/>
          <p:cNvSpPr txBox="1">
            <a:spLocks noChangeArrowheads="1"/>
          </p:cNvSpPr>
          <p:nvPr/>
        </p:nvSpPr>
        <p:spPr bwMode="auto">
          <a:xfrm>
            <a:off x="177010" y="5013176"/>
            <a:ext cx="8784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spcBef>
                <a:spcPct val="50000"/>
              </a:spcBef>
            </a:pPr>
            <a:r>
              <a:rPr lang="en-CA" sz="3600" i="0" dirty="0">
                <a:solidFill>
                  <a:srgbClr val="FFFF00"/>
                </a:solidFill>
                <a:effectLst>
                  <a:outerShdw blurRad="38100" dist="38100" dir="2700000" algn="tl">
                    <a:srgbClr val="000000">
                      <a:alpha val="43137"/>
                    </a:srgbClr>
                  </a:outerShdw>
                </a:effectLst>
                <a:latin typeface="Albertus Extra Bold" pitchFamily="34" charset="0"/>
              </a:rPr>
              <a:t>Help Conserve Our Natural Resources!</a:t>
            </a:r>
            <a:endParaRPr lang="en-US" sz="3600" i="0" dirty="0">
              <a:solidFill>
                <a:srgbClr val="FFFF00"/>
              </a:solidFill>
              <a:effectLst>
                <a:outerShdw blurRad="38100" dist="38100" dir="2700000" algn="tl">
                  <a:srgbClr val="000000">
                    <a:alpha val="43137"/>
                  </a:srgbClr>
                </a:outerShdw>
              </a:effectLst>
              <a:latin typeface="Albertus Extra Bold" pitchFamily="34" charset="0"/>
            </a:endParaRPr>
          </a:p>
        </p:txBody>
      </p:sp>
      <p:sp>
        <p:nvSpPr>
          <p:cNvPr id="2" name="TextBox 1"/>
          <p:cNvSpPr txBox="1"/>
          <p:nvPr/>
        </p:nvSpPr>
        <p:spPr>
          <a:xfrm>
            <a:off x="287524" y="6093296"/>
            <a:ext cx="8568952" cy="646331"/>
          </a:xfrm>
          <a:prstGeom prst="rect">
            <a:avLst/>
          </a:prstGeom>
          <a:noFill/>
        </p:spPr>
        <p:txBody>
          <a:bodyPr wrap="square" rtlCol="0">
            <a:spAutoFit/>
          </a:bodyPr>
          <a:lstStyle/>
          <a:p>
            <a:r>
              <a:rPr lang="en-CA" dirty="0" smtClean="0"/>
              <a:t>© </a:t>
            </a:r>
            <a:r>
              <a:rPr lang="en-CA" b="1" dirty="0" smtClean="0"/>
              <a:t>Lower Thames Valley Conservation  Authority 2016</a:t>
            </a:r>
          </a:p>
          <a:p>
            <a:r>
              <a:rPr lang="en-CA" dirty="0" smtClean="0"/>
              <a:t>    No part of this presentation  is to be copied or shared without  permission.</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204864"/>
            <a:ext cx="8237479" cy="2233322"/>
          </a:xfrm>
          <a:prstGeom prst="rect">
            <a:avLst/>
          </a:prstGeom>
        </p:spPr>
      </p:pic>
    </p:spTree>
    <p:extLst>
      <p:ext uri="{BB962C8B-B14F-4D97-AF65-F5344CB8AC3E}">
        <p14:creationId xmlns:p14="http://schemas.microsoft.com/office/powerpoint/2010/main" val="2414459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h scale"/>
          <p:cNvPicPr>
            <a:picLocks noChangeAspect="1" noChangeArrowheads="1"/>
          </p:cNvPicPr>
          <p:nvPr/>
        </p:nvPicPr>
        <p:blipFill>
          <a:blip r:embed="rId2" cstate="print">
            <a:extLst>
              <a:ext uri="{28A0092B-C50C-407E-A947-70E740481C1C}">
                <a14:useLocalDpi xmlns:a14="http://schemas.microsoft.com/office/drawing/2010/main" val="0"/>
              </a:ext>
            </a:extLst>
          </a:blip>
          <a:srcRect t="4100" r="1961"/>
          <a:stretch>
            <a:fillRect/>
          </a:stretch>
        </p:blipFill>
        <p:spPr bwMode="auto">
          <a:xfrm>
            <a:off x="468313" y="260350"/>
            <a:ext cx="81534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3"/>
          <p:cNvSpPr>
            <a:spLocks noChangeArrowheads="1"/>
          </p:cNvSpPr>
          <p:nvPr/>
        </p:nvSpPr>
        <p:spPr bwMode="auto">
          <a:xfrm>
            <a:off x="5292725" y="908050"/>
            <a:ext cx="3419475" cy="2376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84" name="Text Box 12"/>
          <p:cNvSpPr txBox="1">
            <a:spLocks noChangeArrowheads="1"/>
          </p:cNvSpPr>
          <p:nvPr/>
        </p:nvSpPr>
        <p:spPr bwMode="auto">
          <a:xfrm>
            <a:off x="5435600" y="981075"/>
            <a:ext cx="309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i="1">
                <a:solidFill>
                  <a:srgbClr val="FF3300"/>
                </a:solidFill>
                <a:effectLst>
                  <a:outerShdw blurRad="38100" dist="38100" dir="2700000" algn="tl">
                    <a:srgbClr val="000000"/>
                  </a:outerShdw>
                </a:effectLst>
                <a:latin typeface="Comic Sans MS" pitchFamily="66" charset="0"/>
              </a:rPr>
              <a:t>What is Acid Rain?</a:t>
            </a:r>
          </a:p>
        </p:txBody>
      </p:sp>
      <p:sp>
        <p:nvSpPr>
          <p:cNvPr id="3075" name="Text Box 3"/>
          <p:cNvSpPr txBox="1">
            <a:spLocks noChangeArrowheads="1"/>
          </p:cNvSpPr>
          <p:nvPr/>
        </p:nvSpPr>
        <p:spPr bwMode="auto">
          <a:xfrm>
            <a:off x="5364163" y="1484313"/>
            <a:ext cx="32766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0066FF"/>
                </a:solidFill>
                <a:effectLst>
                  <a:outerShdw blurRad="38100" dist="38100" dir="2700000" algn="tl">
                    <a:srgbClr val="000000"/>
                  </a:outerShdw>
                </a:effectLst>
              </a:rPr>
              <a:t>Rain has a natural pH of 5.6</a:t>
            </a:r>
          </a:p>
          <a:p>
            <a:pPr>
              <a:spcBef>
                <a:spcPct val="50000"/>
              </a:spcBef>
              <a:defRPr/>
            </a:pPr>
            <a:r>
              <a:rPr lang="en-US" sz="1400">
                <a:solidFill>
                  <a:srgbClr val="0066FF"/>
                </a:solidFill>
                <a:effectLst>
                  <a:outerShdw blurRad="38100" dist="38100" dir="2700000" algn="tl">
                    <a:srgbClr val="000000"/>
                  </a:outerShdw>
                </a:effectLst>
              </a:rPr>
              <a:t>This is due to </a:t>
            </a:r>
            <a:r>
              <a:rPr lang="en-US" sz="1400">
                <a:solidFill>
                  <a:srgbClr val="FF3300"/>
                </a:solidFill>
                <a:effectLst>
                  <a:outerShdw blurRad="38100" dist="38100" dir="2700000" algn="tl">
                    <a:srgbClr val="000000"/>
                  </a:outerShdw>
                </a:effectLst>
              </a:rPr>
              <a:t>CO</a:t>
            </a:r>
            <a:r>
              <a:rPr lang="en-US" sz="1400" baseline="-20000">
                <a:solidFill>
                  <a:srgbClr val="FF3300"/>
                </a:solidFill>
                <a:effectLst>
                  <a:outerShdw blurRad="38100" dist="38100" dir="2700000" algn="tl">
                    <a:srgbClr val="000000"/>
                  </a:outerShdw>
                </a:effectLst>
              </a:rPr>
              <a:t>2</a:t>
            </a:r>
            <a:r>
              <a:rPr lang="en-US" sz="1400" baseline="-25000">
                <a:solidFill>
                  <a:srgbClr val="FFFF00"/>
                </a:solidFill>
                <a:effectLst>
                  <a:outerShdw blurRad="38100" dist="38100" dir="2700000" algn="tl">
                    <a:srgbClr val="000000"/>
                  </a:outerShdw>
                </a:effectLst>
              </a:rPr>
              <a:t> </a:t>
            </a:r>
            <a:r>
              <a:rPr lang="en-US" sz="1400">
                <a:solidFill>
                  <a:srgbClr val="0066FF"/>
                </a:solidFill>
                <a:effectLst>
                  <a:outerShdw blurRad="38100" dist="38100" dir="2700000" algn="tl">
                    <a:srgbClr val="000000"/>
                  </a:outerShdw>
                </a:effectLst>
              </a:rPr>
              <a:t> mixing with water to form carbonic acid in the atmosphere, lowering rainwater’s pH from 7 to 5.6. </a:t>
            </a:r>
            <a:r>
              <a:rPr lang="en-US" sz="1400">
                <a:solidFill>
                  <a:srgbClr val="FF3300"/>
                </a:solidFill>
                <a:effectLst>
                  <a:outerShdw blurRad="38100" dist="38100" dir="2700000" algn="tl">
                    <a:srgbClr val="000000"/>
                  </a:outerShdw>
                </a:effectLst>
              </a:rPr>
              <a:t>Acid precipitation is any precipitation with a pH less than 5.6.</a:t>
            </a:r>
          </a:p>
        </p:txBody>
      </p:sp>
      <p:sp>
        <p:nvSpPr>
          <p:cNvPr id="3091" name="AutoShape 19"/>
          <p:cNvSpPr>
            <a:spLocks noChangeArrowheads="1"/>
          </p:cNvSpPr>
          <p:nvPr/>
        </p:nvSpPr>
        <p:spPr bwMode="auto">
          <a:xfrm>
            <a:off x="828675" y="3068638"/>
            <a:ext cx="2374900" cy="936625"/>
          </a:xfrm>
          <a:prstGeom prst="leftArrow">
            <a:avLst>
              <a:gd name="adj1" fmla="val 50000"/>
              <a:gd name="adj2" fmla="val 6339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8199" name="Text Box 20"/>
          <p:cNvSpPr txBox="1">
            <a:spLocks noChangeArrowheads="1"/>
          </p:cNvSpPr>
          <p:nvPr/>
        </p:nvSpPr>
        <p:spPr bwMode="auto">
          <a:xfrm>
            <a:off x="1763713" y="4508500"/>
            <a:ext cx="1008062" cy="366713"/>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ACIDIC</a:t>
            </a:r>
          </a:p>
        </p:txBody>
      </p:sp>
      <p:sp>
        <p:nvSpPr>
          <p:cNvPr id="8200" name="Text Box 21"/>
          <p:cNvSpPr txBox="1">
            <a:spLocks noChangeArrowheads="1"/>
          </p:cNvSpPr>
          <p:nvPr/>
        </p:nvSpPr>
        <p:spPr bwMode="auto">
          <a:xfrm>
            <a:off x="5508625" y="4508500"/>
            <a:ext cx="1368425" cy="641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ALKALINE or BASIC</a:t>
            </a:r>
          </a:p>
        </p:txBody>
      </p:sp>
      <p:sp>
        <p:nvSpPr>
          <p:cNvPr id="2" name="TextBox 1"/>
          <p:cNvSpPr txBox="1"/>
          <p:nvPr/>
        </p:nvSpPr>
        <p:spPr>
          <a:xfrm>
            <a:off x="3707904" y="6237312"/>
            <a:ext cx="1008112" cy="246221"/>
          </a:xfrm>
          <a:prstGeom prst="rect">
            <a:avLst/>
          </a:prstGeom>
          <a:noFill/>
        </p:spPr>
        <p:txBody>
          <a:bodyPr wrap="square" rtlCol="0">
            <a:spAutoFit/>
          </a:bodyPr>
          <a:lstStyle/>
          <a:p>
            <a:r>
              <a:rPr lang="en-CA" sz="1000" b="1" dirty="0" smtClean="0">
                <a:solidFill>
                  <a:srgbClr val="FF0000"/>
                </a:solidFill>
                <a:effectLst>
                  <a:outerShdw blurRad="38100" dist="38100" dir="2700000" algn="tl">
                    <a:srgbClr val="000000">
                      <a:alpha val="43137"/>
                    </a:srgbClr>
                  </a:outerShdw>
                </a:effectLst>
              </a:rPr>
              <a:t>Neutral pH</a:t>
            </a:r>
            <a:endParaRPr lang="en-CA" sz="1000" b="1" dirty="0">
              <a:solidFill>
                <a:srgbClr val="FF0000"/>
              </a:solidFill>
              <a:effectLst>
                <a:outerShdw blurRad="38100" dist="38100" dir="2700000" algn="tl">
                  <a:srgbClr val="000000">
                    <a:alpha val="43137"/>
                  </a:srgbClr>
                </a:outerShdw>
              </a:effectLst>
            </a:endParaRPr>
          </a:p>
        </p:txBody>
      </p:sp>
      <p:sp>
        <p:nvSpPr>
          <p:cNvPr id="6" name="Up Arrow 5"/>
          <p:cNvSpPr/>
          <p:nvPr/>
        </p:nvSpPr>
        <p:spPr>
          <a:xfrm>
            <a:off x="4067944" y="6093296"/>
            <a:ext cx="72008" cy="19511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38716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fade">
                                      <p:cBhvr>
                                        <p:cTn id="7" dur="500"/>
                                        <p:tgtEl>
                                          <p:spTgt spid="30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transition="in" filter="fade">
                                      <p:cBhvr>
                                        <p:cTn id="10" dur="500"/>
                                        <p:tgtEl>
                                          <p:spTgt spid="30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91"/>
                                        </p:tgtEl>
                                        <p:attrNameLst>
                                          <p:attrName>style.visibility</p:attrName>
                                        </p:attrNameLst>
                                      </p:cBhvr>
                                      <p:to>
                                        <p:strVal val="visible"/>
                                      </p:to>
                                    </p:set>
                                    <p:animEffect transition="in" filter="fade">
                                      <p:cBhvr>
                                        <p:cTn id="18"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animBg="1"/>
      <p:bldP spid="3084" grpId="0"/>
      <p:bldP spid="3075" grpId="0"/>
      <p:bldP spid="30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005064"/>
            <a:ext cx="3380506" cy="2321281"/>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437112"/>
            <a:ext cx="3458716" cy="2252803"/>
          </a:xfrm>
          <a:prstGeom prst="rect">
            <a:avLst/>
          </a:prstGeom>
          <a:ln>
            <a:noFill/>
          </a:ln>
          <a:effectLst>
            <a:softEdge rad="112500"/>
          </a:effectLst>
        </p:spPr>
      </p:pic>
      <p:sp>
        <p:nvSpPr>
          <p:cNvPr id="2" name="Title 1"/>
          <p:cNvSpPr>
            <a:spLocks noGrp="1"/>
          </p:cNvSpPr>
          <p:nvPr>
            <p:ph type="title"/>
          </p:nvPr>
        </p:nvSpPr>
        <p:spPr>
          <a:xfrm>
            <a:off x="457200" y="125760"/>
            <a:ext cx="8229600" cy="1143000"/>
          </a:xfrm>
        </p:spPr>
        <p:txBody>
          <a:bodyPr/>
          <a:lstStyle/>
          <a:p>
            <a:r>
              <a:rPr lang="en-CA" dirty="0" smtClean="0"/>
              <a:t>What Affects pH?</a:t>
            </a:r>
            <a:endParaRPr lang="en-CA"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pPr marL="137160" indent="0">
              <a:buNone/>
            </a:pPr>
            <a:r>
              <a:rPr lang="en-CA" dirty="0" smtClean="0">
                <a:solidFill>
                  <a:srgbClr val="FFFF00"/>
                </a:solidFill>
                <a:effectLst>
                  <a:outerShdw blurRad="38100" dist="38100" dir="2700000" algn="tl">
                    <a:srgbClr val="000000">
                      <a:alpha val="43137"/>
                    </a:srgbClr>
                  </a:outerShdw>
                </a:effectLst>
              </a:rPr>
              <a:t>The main natural factor affecting pH is the mineral content of surrounding bedrock and soils.  </a:t>
            </a:r>
          </a:p>
          <a:p>
            <a:pPr marL="137160" indent="0">
              <a:buNone/>
            </a:pPr>
            <a:r>
              <a:rPr lang="en-CA" dirty="0" smtClean="0">
                <a:solidFill>
                  <a:srgbClr val="FFFF00"/>
                </a:solidFill>
                <a:effectLst>
                  <a:outerShdw blurRad="38100" dist="38100" dir="2700000" algn="tl">
                    <a:srgbClr val="000000">
                      <a:alpha val="43137"/>
                    </a:srgbClr>
                  </a:outerShdw>
                </a:effectLst>
              </a:rPr>
              <a:t>Unfortunately, humans have caused large increases in sulfur dioxide and nitrogen oxide emissions due to industrial and vehicle pollution.  These emissions combine with water vapour in the atmosphere and release active H ions, forming acid precipitation.</a:t>
            </a:r>
          </a:p>
          <a:p>
            <a:pPr marL="137160" indent="0">
              <a:buNone/>
            </a:pPr>
            <a:r>
              <a:rPr lang="en-CA" dirty="0" smtClean="0">
                <a:solidFill>
                  <a:srgbClr val="FFFF00"/>
                </a:solidFill>
                <a:effectLst>
                  <a:outerShdw blurRad="38100" dist="38100" dir="2700000" algn="tl">
                    <a:srgbClr val="000000">
                      <a:alpha val="43137"/>
                    </a:srgbClr>
                  </a:outerShdw>
                </a:effectLst>
              </a:rPr>
              <a:t>Natural areas with limestone in their soils (like we have in Southern Ontario) are able to withstand higher levels of acid precipitation. This is because limestone </a:t>
            </a:r>
            <a:r>
              <a:rPr lang="en-CA" dirty="0">
                <a:solidFill>
                  <a:srgbClr val="FFFF00"/>
                </a:solidFill>
                <a:effectLst>
                  <a:outerShdw blurRad="38100" dist="38100" dir="2700000" algn="tl">
                    <a:srgbClr val="000000">
                      <a:alpha val="43137"/>
                    </a:srgbClr>
                  </a:outerShdw>
                </a:effectLst>
              </a:rPr>
              <a:t>contains calcium carbonate, which “buffers” or lessens the effects of the extra H ions present in the precipitation. </a:t>
            </a:r>
            <a:r>
              <a:rPr lang="en-CA" dirty="0" smtClean="0">
                <a:solidFill>
                  <a:srgbClr val="FFFF00"/>
                </a:solidFill>
                <a:effectLst>
                  <a:outerShdw blurRad="38100" dist="38100" dir="2700000" algn="tl">
                    <a:srgbClr val="000000">
                      <a:alpha val="43137"/>
                    </a:srgbClr>
                  </a:outerShdw>
                </a:effectLst>
              </a:rPr>
              <a:t>Areas with granite based soils (like we have in Northern Ontario) don’t have limestone and quickly experience the negative impacts of acid precipitation. </a:t>
            </a:r>
          </a:p>
          <a:p>
            <a:pPr marL="137160" indent="0">
              <a:buNone/>
            </a:pPr>
            <a:r>
              <a:rPr lang="en-CA" dirty="0" smtClean="0">
                <a:solidFill>
                  <a:srgbClr val="FF0000"/>
                </a:solidFill>
                <a:effectLst>
                  <a:outerShdw blurRad="38100" dist="38100" dir="2700000" algn="tl">
                    <a:srgbClr val="000000">
                      <a:alpha val="43137"/>
                    </a:srgbClr>
                  </a:outerShdw>
                </a:effectLst>
              </a:rPr>
              <a:t>A pH of between 6.5 and 9 is best for freshwater </a:t>
            </a:r>
            <a:r>
              <a:rPr lang="en-CA" dirty="0" err="1" smtClean="0">
                <a:solidFill>
                  <a:srgbClr val="FF0000"/>
                </a:solidFill>
                <a:effectLst>
                  <a:outerShdw blurRad="38100" dist="38100" dir="2700000" algn="tl">
                    <a:srgbClr val="000000">
                      <a:alpha val="43137"/>
                    </a:srgbClr>
                  </a:outerShdw>
                </a:effectLst>
              </a:rPr>
              <a:t>lifeforms</a:t>
            </a:r>
            <a:r>
              <a:rPr lang="en-CA" dirty="0" smtClean="0">
                <a:solidFill>
                  <a:srgbClr val="FF0000"/>
                </a:solidFill>
                <a:effectLst>
                  <a:outerShdw blurRad="38100" dist="38100" dir="2700000" algn="tl">
                    <a:srgbClr val="000000">
                      <a:alpha val="43137"/>
                    </a:srgbClr>
                  </a:outerShdw>
                </a:effectLst>
              </a:rPr>
              <a:t>.</a:t>
            </a:r>
            <a:r>
              <a:rPr lang="en-CA" dirty="0" smtClean="0">
                <a:solidFill>
                  <a:srgbClr val="FFFF00"/>
                </a:solidFill>
                <a:effectLst>
                  <a:outerShdw blurRad="38100" dist="38100" dir="2700000" algn="tl">
                    <a:srgbClr val="000000">
                      <a:alpha val="43137"/>
                    </a:srgbClr>
                  </a:outerShdw>
                </a:effectLst>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509" y="1052736"/>
            <a:ext cx="3558744" cy="2740265"/>
          </a:xfrm>
          <a:prstGeom prst="rect">
            <a:avLst/>
          </a:prstGeom>
        </p:spPr>
      </p:pic>
    </p:spTree>
    <p:extLst>
      <p:ext uri="{BB962C8B-B14F-4D97-AF65-F5344CB8AC3E}">
        <p14:creationId xmlns:p14="http://schemas.microsoft.com/office/powerpoint/2010/main" val="3610040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xit" presetSubtype="0" fill="hold"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004" y="2780928"/>
            <a:ext cx="5080000" cy="3390900"/>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CA" dirty="0" smtClean="0"/>
              <a:t>Temperature, Dissolved Oxygen and Carbon Dioxide</a:t>
            </a:r>
            <a:endParaRPr lang="en-CA" dirty="0"/>
          </a:p>
        </p:txBody>
      </p:sp>
      <p:sp>
        <p:nvSpPr>
          <p:cNvPr id="3" name="Content Placeholder 2"/>
          <p:cNvSpPr>
            <a:spLocks noGrp="1"/>
          </p:cNvSpPr>
          <p:nvPr>
            <p:ph idx="1"/>
          </p:nvPr>
        </p:nvSpPr>
        <p:spPr>
          <a:xfrm>
            <a:off x="457200" y="1600200"/>
            <a:ext cx="8229600" cy="5069160"/>
          </a:xfrm>
        </p:spPr>
        <p:txBody>
          <a:bodyPr>
            <a:normAutofit fontScale="92500"/>
          </a:bodyPr>
          <a:lstStyle/>
          <a:p>
            <a:pPr marL="137160" indent="0">
              <a:buNone/>
            </a:pPr>
            <a:r>
              <a:rPr lang="en-CA" dirty="0" smtClean="0">
                <a:solidFill>
                  <a:srgbClr val="FFFF00"/>
                </a:solidFill>
                <a:effectLst>
                  <a:outerShdw blurRad="38100" dist="38100" dir="2700000" algn="tl">
                    <a:srgbClr val="000000">
                      <a:alpha val="43137"/>
                    </a:srgbClr>
                  </a:outerShdw>
                </a:effectLst>
              </a:rPr>
              <a:t>Water temperature is important since at higher temperatures the metabolism of organisms increases and more oxygen is used up.</a:t>
            </a:r>
          </a:p>
          <a:p>
            <a:pPr marL="137160" indent="0">
              <a:buNone/>
            </a:pPr>
            <a:r>
              <a:rPr lang="en-CA" dirty="0" smtClean="0">
                <a:solidFill>
                  <a:srgbClr val="FFFF00"/>
                </a:solidFill>
                <a:effectLst>
                  <a:outerShdw blurRad="38100" dist="38100" dir="2700000" algn="tl">
                    <a:srgbClr val="000000">
                      <a:alpha val="43137"/>
                    </a:srgbClr>
                  </a:outerShdw>
                </a:effectLst>
              </a:rPr>
              <a:t>This can lead to low dissolved oxygen (DO) levels and carbon dioxide (CO</a:t>
            </a:r>
            <a:r>
              <a:rPr lang="en-CA" sz="1800" dirty="0" smtClean="0">
                <a:solidFill>
                  <a:srgbClr val="FFFF00"/>
                </a:solidFill>
                <a:effectLst>
                  <a:outerShdw blurRad="38100" dist="38100" dir="2700000" algn="tl">
                    <a:srgbClr val="000000">
                      <a:alpha val="43137"/>
                    </a:srgbClr>
                  </a:outerShdw>
                </a:effectLst>
              </a:rPr>
              <a:t>2</a:t>
            </a:r>
            <a:r>
              <a:rPr lang="en-CA" dirty="0" smtClean="0">
                <a:solidFill>
                  <a:srgbClr val="FFFF00"/>
                </a:solidFill>
                <a:effectLst>
                  <a:outerShdw blurRad="38100" dist="38100" dir="2700000" algn="tl">
                    <a:srgbClr val="000000">
                      <a:alpha val="43137"/>
                    </a:srgbClr>
                  </a:outerShdw>
                </a:effectLst>
              </a:rPr>
              <a:t>) buildup.   DO is the oxygen present in the water that organisms can use to breathe.  DO is produced by submerged plants , winds, and water contact with air (rapids).</a:t>
            </a:r>
          </a:p>
          <a:p>
            <a:pPr marL="137160" indent="0">
              <a:buNone/>
            </a:pPr>
            <a:r>
              <a:rPr lang="en-CA" dirty="0" smtClean="0">
                <a:solidFill>
                  <a:srgbClr val="FFFF00"/>
                </a:solidFill>
                <a:effectLst>
                  <a:outerShdw blurRad="38100" dist="38100" dir="2700000" algn="tl">
                    <a:srgbClr val="000000">
                      <a:alpha val="43137"/>
                    </a:srgbClr>
                  </a:outerShdw>
                </a:effectLst>
              </a:rPr>
              <a:t>Some aquatic organisms do well in warmer temperatures and can tolerate lower oxygen levels while others need cold temperatures/high DO to survive.</a:t>
            </a:r>
          </a:p>
        </p:txBody>
      </p:sp>
      <p:sp>
        <p:nvSpPr>
          <p:cNvPr id="6" name="TextBox 5"/>
          <p:cNvSpPr txBox="1"/>
          <p:nvPr/>
        </p:nvSpPr>
        <p:spPr>
          <a:xfrm>
            <a:off x="683568" y="1484784"/>
            <a:ext cx="7848872" cy="1569660"/>
          </a:xfrm>
          <a:prstGeom prst="rect">
            <a:avLst/>
          </a:prstGeom>
          <a:noFill/>
        </p:spPr>
        <p:txBody>
          <a:bodyPr wrap="square" rtlCol="0">
            <a:spAutoFit/>
          </a:bodyPr>
          <a:lstStyle/>
          <a:p>
            <a:pPr marL="137160" lvl="0">
              <a:spcBef>
                <a:spcPct val="20000"/>
              </a:spcBef>
              <a:buClr>
                <a:prstClr val="white">
                  <a:shade val="95000"/>
                </a:prstClr>
              </a:buClr>
              <a:buSzPct val="65000"/>
            </a:pPr>
            <a:r>
              <a:rPr lang="en-CA" sz="2600" dirty="0">
                <a:solidFill>
                  <a:srgbClr val="FFFF00"/>
                </a:solidFill>
                <a:effectLst>
                  <a:outerShdw blurRad="38100" dist="38100" dir="2700000" algn="tl">
                    <a:srgbClr val="000000">
                      <a:alpha val="43137"/>
                    </a:srgbClr>
                  </a:outerShdw>
                </a:effectLst>
              </a:rPr>
              <a:t>Higher CO</a:t>
            </a:r>
            <a:r>
              <a:rPr lang="en-CA" sz="1700" dirty="0">
                <a:solidFill>
                  <a:srgbClr val="FFFF00"/>
                </a:solidFill>
                <a:effectLst>
                  <a:outerShdw blurRad="38100" dist="38100" dir="2700000" algn="tl">
                    <a:srgbClr val="000000">
                      <a:alpha val="43137"/>
                    </a:srgbClr>
                  </a:outerShdw>
                </a:effectLst>
              </a:rPr>
              <a:t>2  </a:t>
            </a:r>
            <a:r>
              <a:rPr lang="en-CA" sz="2600" dirty="0">
                <a:solidFill>
                  <a:srgbClr val="FFFF00"/>
                </a:solidFill>
                <a:effectLst>
                  <a:outerShdw blurRad="38100" dist="38100" dir="2700000" algn="tl">
                    <a:srgbClr val="000000">
                      <a:alpha val="43137"/>
                    </a:srgbClr>
                  </a:outerShdw>
                </a:effectLst>
              </a:rPr>
              <a:t>levels allow algae and phytoplankton to grow which reduce the </a:t>
            </a:r>
            <a:r>
              <a:rPr lang="en-CA" sz="2600" dirty="0" smtClean="0">
                <a:solidFill>
                  <a:srgbClr val="FFFF00"/>
                </a:solidFill>
                <a:effectLst>
                  <a:outerShdw blurRad="38100" dist="38100" dir="2700000" algn="tl">
                    <a:srgbClr val="000000">
                      <a:alpha val="43137"/>
                    </a:srgbClr>
                  </a:outerShdw>
                </a:effectLst>
              </a:rPr>
              <a:t>DO </a:t>
            </a:r>
            <a:r>
              <a:rPr lang="en-CA" sz="2600" dirty="0">
                <a:solidFill>
                  <a:srgbClr val="FFFF00"/>
                </a:solidFill>
                <a:effectLst>
                  <a:outerShdw blurRad="38100" dist="38100" dir="2700000" algn="tl">
                    <a:srgbClr val="000000">
                      <a:alpha val="43137"/>
                    </a:srgbClr>
                  </a:outerShdw>
                </a:effectLst>
              </a:rPr>
              <a:t>levels further when they die .</a:t>
            </a:r>
            <a:endParaRPr lang="en-CA" sz="1700" dirty="0">
              <a:solidFill>
                <a:srgbClr val="FFFF00"/>
              </a:solidFill>
              <a:effectLst>
                <a:outerShdw blurRad="38100" dist="38100" dir="2700000" algn="tl">
                  <a:srgbClr val="000000">
                    <a:alpha val="43137"/>
                  </a:srgbClr>
                </a:outerShdw>
              </a:effectLst>
            </a:endParaRPr>
          </a:p>
          <a:p>
            <a:endParaRPr lang="en-C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608" y="99031"/>
            <a:ext cx="2537440" cy="6752410"/>
          </a:xfrm>
          <a:prstGeom prst="rect">
            <a:avLst/>
          </a:prstGeom>
        </p:spPr>
      </p:pic>
    </p:spTree>
    <p:extLst>
      <p:ext uri="{BB962C8B-B14F-4D97-AF65-F5344CB8AC3E}">
        <p14:creationId xmlns:p14="http://schemas.microsoft.com/office/powerpoint/2010/main" val="2397997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xit" presetSubtype="0" fill="hold" nodeType="withEffect">
                                  <p:stCondLst>
                                    <p:cond delay="0"/>
                                  </p:stCondLst>
                                  <p:childTnLst>
                                    <p:animEffect transition="out" filter="fade">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963276" y="2336553"/>
            <a:ext cx="3024336" cy="3763963"/>
          </a:xfrm>
        </p:spPr>
        <p:txBody>
          <a:bodyPr>
            <a:normAutofit/>
          </a:bodyPr>
          <a:lstStyle/>
          <a:p>
            <a:pPr marL="137160" indent="0">
              <a:buNone/>
            </a:pPr>
            <a:r>
              <a:rPr lang="en-CA" sz="1800" dirty="0" smtClean="0">
                <a:solidFill>
                  <a:srgbClr val="FFFF00"/>
                </a:solidFill>
                <a:effectLst>
                  <a:outerShdw blurRad="38100" dist="38100" dir="2700000" algn="tl">
                    <a:srgbClr val="000000">
                      <a:alpha val="43137"/>
                    </a:srgbClr>
                  </a:outerShdw>
                </a:effectLst>
              </a:rPr>
              <a:t>Little vegetation, trout, stoneflies, mayflies</a:t>
            </a:r>
          </a:p>
          <a:p>
            <a:pPr marL="137160" indent="0">
              <a:buNone/>
            </a:pPr>
            <a:endParaRPr lang="en-CA" sz="1800" dirty="0">
              <a:solidFill>
                <a:srgbClr val="FFFF00"/>
              </a:solidFill>
              <a:effectLst>
                <a:outerShdw blurRad="38100" dist="38100" dir="2700000" algn="tl">
                  <a:srgbClr val="000000">
                    <a:alpha val="43137"/>
                  </a:srgbClr>
                </a:outerShdw>
              </a:effectLst>
            </a:endParaRPr>
          </a:p>
          <a:p>
            <a:pPr marL="137160" indent="0">
              <a:buNone/>
            </a:pPr>
            <a:endParaRPr lang="en-CA" sz="1800" dirty="0" smtClean="0">
              <a:solidFill>
                <a:srgbClr val="FFFF00"/>
              </a:solidFill>
              <a:effectLst>
                <a:outerShdw blurRad="38100" dist="38100" dir="2700000" algn="tl">
                  <a:srgbClr val="000000">
                    <a:alpha val="43137"/>
                  </a:srgbClr>
                </a:outerShdw>
              </a:effectLst>
            </a:endParaRPr>
          </a:p>
          <a:p>
            <a:pPr marL="137160" indent="0">
              <a:buNone/>
            </a:pPr>
            <a:endParaRPr lang="en-CA" sz="1800" dirty="0">
              <a:solidFill>
                <a:srgbClr val="FFFF00"/>
              </a:solidFill>
              <a:effectLst>
                <a:outerShdw blurRad="38100" dist="38100" dir="2700000" algn="tl">
                  <a:srgbClr val="000000">
                    <a:alpha val="43137"/>
                  </a:srgbClr>
                </a:outerShdw>
              </a:effectLst>
            </a:endParaRPr>
          </a:p>
          <a:p>
            <a:pPr marL="137160" indent="0">
              <a:buNone/>
            </a:pPr>
            <a:endParaRPr lang="en-CA" sz="1800" dirty="0" smtClean="0">
              <a:solidFill>
                <a:srgbClr val="FFFF00"/>
              </a:solidFill>
              <a:effectLst>
                <a:outerShdw blurRad="38100" dist="38100" dir="2700000" algn="tl">
                  <a:srgbClr val="000000">
                    <a:alpha val="43137"/>
                  </a:srgbClr>
                </a:outerShdw>
              </a:effectLst>
            </a:endParaRPr>
          </a:p>
          <a:p>
            <a:pPr marL="188640" indent="0">
              <a:buNone/>
            </a:pPr>
            <a:endParaRPr lang="en-CA" sz="1800" dirty="0">
              <a:solidFill>
                <a:srgbClr val="FFFF00"/>
              </a:solidFill>
              <a:effectLst>
                <a:outerShdw blurRad="38100" dist="38100" dir="2700000" algn="tl">
                  <a:srgbClr val="000000">
                    <a:alpha val="43137"/>
                  </a:srgbClr>
                </a:outerShdw>
              </a:effectLst>
            </a:endParaRPr>
          </a:p>
          <a:p>
            <a:pPr marL="188640" indent="0">
              <a:buNone/>
            </a:pPr>
            <a:endParaRPr lang="en-CA" sz="1800" dirty="0" smtClean="0">
              <a:solidFill>
                <a:srgbClr val="FFFF00"/>
              </a:solidFill>
              <a:effectLst>
                <a:outerShdw blurRad="38100" dist="38100" dir="2700000" algn="tl">
                  <a:srgbClr val="000000">
                    <a:alpha val="43137"/>
                  </a:srgbClr>
                </a:outerShdw>
              </a:effectLst>
            </a:endParaRPr>
          </a:p>
          <a:p>
            <a:pPr marL="137160" indent="0">
              <a:buNone/>
            </a:pPr>
            <a:r>
              <a:rPr lang="en-CA" sz="1800" dirty="0" smtClean="0">
                <a:solidFill>
                  <a:srgbClr val="FFFF00"/>
                </a:solidFill>
                <a:effectLst>
                  <a:outerShdw blurRad="38100" dist="38100" dir="2700000" algn="tl">
                    <a:srgbClr val="000000">
                      <a:alpha val="43137"/>
                    </a:srgbClr>
                  </a:outerShdw>
                </a:effectLst>
              </a:rPr>
              <a:t>Excessive vegetation, catfish, carp, midge larvae (bloodworms) </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9015" b="12011"/>
          <a:stretch/>
        </p:blipFill>
        <p:spPr>
          <a:xfrm>
            <a:off x="4010789" y="2174815"/>
            <a:ext cx="4513684" cy="2483406"/>
          </a:xfrm>
          <a:prstGeom prst="rect">
            <a:avLst/>
          </a:prstGeom>
          <a:ln>
            <a:noFill/>
          </a:ln>
          <a:effectLst>
            <a:softEdge rad="1125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762" y="3652476"/>
            <a:ext cx="4152779" cy="2768519"/>
          </a:xfrm>
          <a:prstGeom prst="rect">
            <a:avLst/>
          </a:prstGeom>
          <a:ln>
            <a:noFill/>
          </a:ln>
          <a:effectLst>
            <a:softEdge rad="112500"/>
          </a:effec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523" y="4323061"/>
            <a:ext cx="3449178" cy="2303559"/>
          </a:xfrm>
          <a:prstGeom prst="rect">
            <a:avLst/>
          </a:prstGeom>
          <a:ln>
            <a:noFill/>
          </a:ln>
          <a:effectLst>
            <a:softEdge rad="112500"/>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11794"/>
          <a:stretch/>
        </p:blipFill>
        <p:spPr>
          <a:xfrm>
            <a:off x="1047323" y="3344522"/>
            <a:ext cx="3446923" cy="2025025"/>
          </a:xfrm>
          <a:prstGeom prst="rect">
            <a:avLst/>
          </a:prstGeom>
          <a:ln>
            <a:noFill/>
          </a:ln>
          <a:effectLst>
            <a:softEdge rad="112500"/>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20294" b="13965"/>
          <a:stretch/>
        </p:blipFill>
        <p:spPr>
          <a:xfrm>
            <a:off x="616404" y="2795731"/>
            <a:ext cx="3863580" cy="2173229"/>
          </a:xfrm>
          <a:prstGeom prst="rect">
            <a:avLst/>
          </a:prstGeom>
          <a:ln>
            <a:noFill/>
          </a:ln>
          <a:effectLst>
            <a:softEdge rad="112500"/>
          </a:effectLst>
        </p:spPr>
      </p:pic>
      <p:sp>
        <p:nvSpPr>
          <p:cNvPr id="27" name="TextBox 26"/>
          <p:cNvSpPr txBox="1"/>
          <p:nvPr/>
        </p:nvSpPr>
        <p:spPr>
          <a:xfrm>
            <a:off x="3493599" y="2355647"/>
            <a:ext cx="2808312" cy="3539430"/>
          </a:xfrm>
          <a:prstGeom prst="rect">
            <a:avLst/>
          </a:prstGeom>
          <a:noFill/>
        </p:spPr>
        <p:txBody>
          <a:bodyPr wrap="square" rtlCol="0">
            <a:spAutoFit/>
          </a:bodyPr>
          <a:lstStyle/>
          <a:p>
            <a:r>
              <a:rPr lang="en-CA" sz="3200" dirty="0" smtClean="0">
                <a:solidFill>
                  <a:srgbClr val="FF0000"/>
                </a:solidFill>
                <a:effectLst>
                  <a:outerShdw blurRad="38100" dist="38100" dir="2700000" algn="tl">
                    <a:srgbClr val="000000">
                      <a:alpha val="43137"/>
                    </a:srgbClr>
                  </a:outerShdw>
                </a:effectLst>
              </a:rPr>
              <a:t>At Least </a:t>
            </a:r>
          </a:p>
          <a:p>
            <a:r>
              <a:rPr lang="en-CA" sz="3200" dirty="0" smtClean="0">
                <a:solidFill>
                  <a:srgbClr val="FF0000"/>
                </a:solidFill>
                <a:effectLst>
                  <a:outerShdw blurRad="38100" dist="38100" dir="2700000" algn="tl">
                    <a:srgbClr val="000000">
                      <a:alpha val="43137"/>
                    </a:srgbClr>
                  </a:outerShdw>
                </a:effectLst>
              </a:rPr>
              <a:t>5 ppm of DO Must Be Present for A Balanced Aquatic Ecosystem!</a:t>
            </a:r>
            <a:endParaRPr lang="en-CA" sz="3200"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fontScale="90000"/>
          </a:bodyPr>
          <a:lstStyle/>
          <a:p>
            <a:r>
              <a:rPr lang="en-CA" dirty="0" smtClean="0"/>
              <a:t>Temperature and Dissolved Oxygen Relationship</a:t>
            </a:r>
            <a:endParaRPr lang="en-CA" dirty="0"/>
          </a:p>
        </p:txBody>
      </p:sp>
      <p:sp>
        <p:nvSpPr>
          <p:cNvPr id="3" name="Text Placeholder 2"/>
          <p:cNvSpPr>
            <a:spLocks noGrp="1"/>
          </p:cNvSpPr>
          <p:nvPr>
            <p:ph type="body" idx="1"/>
          </p:nvPr>
        </p:nvSpPr>
        <p:spPr>
          <a:xfrm>
            <a:off x="457200" y="1535112"/>
            <a:ext cx="2530624" cy="750887"/>
          </a:xfrm>
        </p:spPr>
        <p:txBody>
          <a:bodyPr/>
          <a:lstStyle/>
          <a:p>
            <a:r>
              <a:rPr lang="en-CA" dirty="0" smtClean="0">
                <a:solidFill>
                  <a:srgbClr val="FFFF00"/>
                </a:solidFill>
                <a:effectLst>
                  <a:outerShdw blurRad="38100" dist="38100" dir="2700000" algn="tl">
                    <a:srgbClr val="000000">
                      <a:alpha val="43137"/>
                    </a:srgbClr>
                  </a:outerShdw>
                </a:effectLst>
              </a:rPr>
              <a:t>Temperature</a:t>
            </a:r>
            <a:endParaRPr lang="en-CA" dirty="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half" idx="3"/>
          </p:nvPr>
        </p:nvSpPr>
        <p:spPr>
          <a:xfrm>
            <a:off x="5724128" y="1535112"/>
            <a:ext cx="2962672" cy="750887"/>
          </a:xfrm>
        </p:spPr>
        <p:txBody>
          <a:bodyPr>
            <a:normAutofit lnSpcReduction="10000"/>
          </a:bodyPr>
          <a:lstStyle/>
          <a:p>
            <a:pPr algn="ctr"/>
            <a:r>
              <a:rPr lang="en-CA" dirty="0" smtClean="0">
                <a:solidFill>
                  <a:srgbClr val="FFFF00"/>
                </a:solidFill>
                <a:effectLst>
                  <a:outerShdw blurRad="38100" dist="38100" dir="2700000" algn="tl">
                    <a:srgbClr val="000000">
                      <a:alpha val="43137"/>
                    </a:srgbClr>
                  </a:outerShdw>
                </a:effectLst>
              </a:rPr>
              <a:t>Organisms present</a:t>
            </a:r>
            <a:endParaRPr lang="en-CA"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sz="quarter" idx="2"/>
          </p:nvPr>
        </p:nvSpPr>
        <p:spPr>
          <a:xfrm>
            <a:off x="457200" y="2362200"/>
            <a:ext cx="2602632" cy="3763963"/>
          </a:xfrm>
        </p:spPr>
        <p:txBody>
          <a:bodyPr/>
          <a:lstStyle/>
          <a:p>
            <a:pPr marL="137160" indent="0">
              <a:buNone/>
            </a:pPr>
            <a:r>
              <a:rPr lang="en-CA" dirty="0" smtClean="0">
                <a:effectLst>
                  <a:outerShdw blurRad="38100" dist="38100" dir="2700000" algn="tl">
                    <a:srgbClr val="000000">
                      <a:alpha val="43137"/>
                    </a:srgbClr>
                  </a:outerShdw>
                </a:effectLst>
              </a:rPr>
              <a:t>&lt; 7 °C</a:t>
            </a:r>
          </a:p>
          <a:p>
            <a:endParaRPr lang="en-CA" dirty="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pPr marL="137160" indent="0">
              <a:buNone/>
            </a:pPr>
            <a:endParaRPr lang="en-CA" dirty="0" smtClean="0">
              <a:solidFill>
                <a:schemeClr val="accent3">
                  <a:lumMod val="60000"/>
                  <a:lumOff val="40000"/>
                </a:schemeClr>
              </a:solidFill>
              <a:effectLst>
                <a:outerShdw blurRad="38100" dist="38100" dir="2700000" algn="tl">
                  <a:srgbClr val="000000">
                    <a:alpha val="43137"/>
                  </a:srgbClr>
                </a:outerShdw>
              </a:effectLst>
            </a:endParaRPr>
          </a:p>
          <a:p>
            <a:endParaRPr lang="en-CA" dirty="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pPr marL="137160" indent="0">
              <a:buNone/>
            </a:pPr>
            <a:r>
              <a:rPr lang="en-CA" dirty="0" smtClean="0">
                <a:solidFill>
                  <a:srgbClr val="FF0000"/>
                </a:solidFill>
                <a:effectLst>
                  <a:outerShdw blurRad="38100" dist="38100" dir="2700000" algn="tl">
                    <a:srgbClr val="000000">
                      <a:alpha val="43137"/>
                    </a:srgbClr>
                  </a:outerShdw>
                </a:effectLst>
              </a:rPr>
              <a:t>27 °C</a:t>
            </a:r>
          </a:p>
          <a:p>
            <a:endParaRPr lang="en-CA" sz="1400" dirty="0">
              <a:effectLst>
                <a:outerShdw blurRad="38100" dist="38100" dir="2700000" algn="tl">
                  <a:srgbClr val="000000">
                    <a:alpha val="43137"/>
                  </a:srgbClr>
                </a:outerShdw>
              </a:effectLst>
            </a:endParaRPr>
          </a:p>
        </p:txBody>
      </p:sp>
      <p:sp>
        <p:nvSpPr>
          <p:cNvPr id="13" name="TextBox 12"/>
          <p:cNvSpPr txBox="1"/>
          <p:nvPr/>
        </p:nvSpPr>
        <p:spPr>
          <a:xfrm>
            <a:off x="3131840" y="1671191"/>
            <a:ext cx="2448272" cy="461665"/>
          </a:xfrm>
          <a:prstGeom prst="rect">
            <a:avLst/>
          </a:prstGeom>
          <a:noFill/>
        </p:spPr>
        <p:txBody>
          <a:bodyPr wrap="square" rtlCol="0">
            <a:spAutoFit/>
          </a:bodyPr>
          <a:lstStyle/>
          <a:p>
            <a:pPr algn="ctr"/>
            <a:r>
              <a:rPr lang="en-CA" sz="2400" dirty="0" smtClean="0">
                <a:solidFill>
                  <a:srgbClr val="FFFF00"/>
                </a:solidFill>
                <a:effectLst>
                  <a:outerShdw blurRad="38100" dist="38100" dir="2700000" algn="tl">
                    <a:srgbClr val="000000">
                      <a:alpha val="43137"/>
                    </a:srgbClr>
                  </a:outerShdw>
                </a:effectLst>
              </a:rPr>
              <a:t>DO</a:t>
            </a:r>
            <a:endParaRPr lang="en-CA" sz="24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3687823" y="2101283"/>
            <a:ext cx="1296144" cy="738664"/>
          </a:xfrm>
          <a:prstGeom prst="rect">
            <a:avLst/>
          </a:prstGeom>
          <a:noFill/>
        </p:spPr>
        <p:txBody>
          <a:bodyPr wrap="square" rtlCol="0">
            <a:spAutoFit/>
          </a:bodyPr>
          <a:lstStyle/>
          <a:p>
            <a:endParaRPr lang="en-CA" dirty="0" smtClean="0"/>
          </a:p>
          <a:p>
            <a:pPr algn="ctr"/>
            <a:r>
              <a:rPr lang="en-CA" sz="2400" dirty="0" smtClean="0">
                <a:effectLst>
                  <a:outerShdw blurRad="38100" dist="38100" dir="2700000" algn="tl">
                    <a:srgbClr val="000000">
                      <a:alpha val="43137"/>
                    </a:srgbClr>
                  </a:outerShdw>
                </a:effectLst>
              </a:rPr>
              <a:t>13 ppm</a:t>
            </a:r>
            <a:endParaRPr lang="en-CA" sz="2400" dirty="0">
              <a:effectLst>
                <a:outerShdw blurRad="38100" dist="38100" dir="2700000" algn="tl">
                  <a:srgbClr val="000000">
                    <a:alpha val="43137"/>
                  </a:srgbClr>
                </a:outerShdw>
              </a:effectLst>
            </a:endParaRPr>
          </a:p>
        </p:txBody>
      </p:sp>
      <p:sp>
        <p:nvSpPr>
          <p:cNvPr id="10" name="TextBox 9"/>
          <p:cNvSpPr txBox="1"/>
          <p:nvPr/>
        </p:nvSpPr>
        <p:spPr>
          <a:xfrm>
            <a:off x="3601611" y="2373093"/>
            <a:ext cx="1296144" cy="461665"/>
          </a:xfrm>
          <a:prstGeom prst="rect">
            <a:avLst/>
          </a:prstGeom>
          <a:noFill/>
        </p:spPr>
        <p:txBody>
          <a:bodyPr wrap="square" rtlCol="0">
            <a:spAutoFit/>
          </a:bodyPr>
          <a:lstStyle/>
          <a:p>
            <a:pPr algn="ctr"/>
            <a:r>
              <a:rPr lang="en-CA" sz="2400" dirty="0" smtClean="0">
                <a:effectLst>
                  <a:outerShdw blurRad="38100" dist="38100" dir="2700000" algn="tl">
                    <a:srgbClr val="000000">
                      <a:alpha val="43137"/>
                    </a:srgbClr>
                  </a:outerShdw>
                </a:effectLst>
              </a:rPr>
              <a:t>10 ppm</a:t>
            </a:r>
            <a:endParaRPr lang="en-CA" sz="2400" dirty="0">
              <a:effectLst>
                <a:outerShdw blurRad="38100" dist="38100" dir="2700000" algn="tl">
                  <a:srgbClr val="000000">
                    <a:alpha val="43137"/>
                  </a:srgbClr>
                </a:outerShdw>
              </a:effectLst>
            </a:endParaRPr>
          </a:p>
        </p:txBody>
      </p:sp>
      <p:sp>
        <p:nvSpPr>
          <p:cNvPr id="11" name="TextBox 10"/>
          <p:cNvSpPr txBox="1"/>
          <p:nvPr/>
        </p:nvSpPr>
        <p:spPr>
          <a:xfrm>
            <a:off x="3872001" y="5013176"/>
            <a:ext cx="1204055" cy="461665"/>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rPr>
              <a:t>6 ppm</a:t>
            </a:r>
            <a:endParaRPr lang="en-CA" sz="2400"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8653" y="4737792"/>
            <a:ext cx="2843124" cy="2028095"/>
          </a:xfrm>
          <a:prstGeom prst="rect">
            <a:avLst/>
          </a:prstGeom>
          <a:ln>
            <a:noFill/>
          </a:ln>
          <a:effectLst>
            <a:softEdge rad="112500"/>
          </a:effectLst>
        </p:spPr>
      </p:pic>
      <p:sp>
        <p:nvSpPr>
          <p:cNvPr id="15" name="TextBox 14"/>
          <p:cNvSpPr txBox="1"/>
          <p:nvPr/>
        </p:nvSpPr>
        <p:spPr>
          <a:xfrm>
            <a:off x="1707862" y="6304002"/>
            <a:ext cx="1368152"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Stonefly Nymph</a:t>
            </a:r>
            <a:endParaRPr lang="en-CA" sz="1200" dirty="0">
              <a:solidFill>
                <a:srgbClr val="FFFF00"/>
              </a:solidFill>
              <a:effectLst>
                <a:outerShdw blurRad="38100" dist="38100" dir="2700000" algn="tl">
                  <a:srgbClr val="000000">
                    <a:alpha val="43137"/>
                  </a:srgbClr>
                </a:outerShdw>
              </a:effectLst>
            </a:endParaRPr>
          </a:p>
        </p:txBody>
      </p:sp>
      <p:sp>
        <p:nvSpPr>
          <p:cNvPr id="16" name="TextBox 15"/>
          <p:cNvSpPr txBox="1"/>
          <p:nvPr/>
        </p:nvSpPr>
        <p:spPr>
          <a:xfrm>
            <a:off x="2453666" y="3134769"/>
            <a:ext cx="1708111"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Mayfly Nymph</a:t>
            </a:r>
            <a:endParaRPr lang="en-CA" sz="12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4391980" y="5875118"/>
            <a:ext cx="1368152"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Brook Trout</a:t>
            </a:r>
            <a:endParaRPr lang="en-CA" sz="1200" dirty="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1557158" y="4830460"/>
            <a:ext cx="1524669"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Yellow Perch</a:t>
            </a:r>
            <a:endParaRPr lang="en-CA" sz="1200" dirty="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5220072" y="6143996"/>
            <a:ext cx="1332645" cy="276999"/>
          </a:xfrm>
          <a:prstGeom prst="rect">
            <a:avLst/>
          </a:prstGeom>
          <a:noFill/>
        </p:spPr>
        <p:txBody>
          <a:bodyPr wrap="square" rtlCol="0">
            <a:spAutoFit/>
          </a:bodyPr>
          <a:lstStyle/>
          <a:p>
            <a:r>
              <a:rPr lang="en-CA" sz="1200" dirty="0" err="1" smtClean="0">
                <a:solidFill>
                  <a:schemeClr val="bg1"/>
                </a:solidFill>
                <a:effectLst>
                  <a:outerShdw blurRad="38100" dist="38100" dir="2700000" algn="tl">
                    <a:srgbClr val="000000">
                      <a:alpha val="43137"/>
                    </a:srgbClr>
                  </a:outerShdw>
                </a:effectLst>
              </a:rPr>
              <a:t>Caddisfly</a:t>
            </a:r>
            <a:r>
              <a:rPr lang="en-CA" sz="1200" dirty="0" smtClean="0">
                <a:solidFill>
                  <a:schemeClr val="bg1"/>
                </a:solidFill>
                <a:effectLst>
                  <a:outerShdw blurRad="38100" dist="38100" dir="2700000" algn="tl">
                    <a:srgbClr val="000000">
                      <a:alpha val="43137"/>
                    </a:srgbClr>
                  </a:outerShdw>
                </a:effectLst>
              </a:rPr>
              <a:t> Larva</a:t>
            </a:r>
            <a:endParaRPr lang="en-CA" sz="1200" dirty="0">
              <a:solidFill>
                <a:schemeClr val="bg1"/>
              </a:solidFill>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611" y="2838613"/>
            <a:ext cx="3247165" cy="2087463"/>
          </a:xfrm>
          <a:prstGeom prst="rect">
            <a:avLst/>
          </a:prstGeom>
          <a:ln>
            <a:noFill/>
          </a:ln>
          <a:effectLst>
            <a:softEdge rad="112500"/>
          </a:effectLst>
        </p:spPr>
      </p:pic>
      <p:sp>
        <p:nvSpPr>
          <p:cNvPr id="24" name="TextBox 23"/>
          <p:cNvSpPr txBox="1"/>
          <p:nvPr/>
        </p:nvSpPr>
        <p:spPr>
          <a:xfrm>
            <a:off x="2309406" y="4130776"/>
            <a:ext cx="1604257"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Midge Larva</a:t>
            </a:r>
            <a:endParaRPr lang="en-CA" sz="1200" dirty="0">
              <a:solidFill>
                <a:srgbClr val="FFFF00"/>
              </a:solidFill>
              <a:effectLst>
                <a:outerShdw blurRad="38100" dist="38100" dir="2700000" algn="tl">
                  <a:srgbClr val="000000">
                    <a:alpha val="43137"/>
                  </a:srgbClr>
                </a:outerShdw>
              </a:effectLst>
            </a:endParaRPr>
          </a:p>
        </p:txBody>
      </p:sp>
      <p:sp>
        <p:nvSpPr>
          <p:cNvPr id="26" name="TextBox 25"/>
          <p:cNvSpPr txBox="1"/>
          <p:nvPr/>
        </p:nvSpPr>
        <p:spPr>
          <a:xfrm>
            <a:off x="6938918" y="4080036"/>
            <a:ext cx="810780" cy="276999"/>
          </a:xfrm>
          <a:prstGeom prst="rect">
            <a:avLst/>
          </a:prstGeom>
          <a:noFill/>
        </p:spPr>
        <p:txBody>
          <a:bodyPr wrap="square" rtlCol="0">
            <a:spAutoFit/>
          </a:bodyPr>
          <a:lstStyle/>
          <a:p>
            <a:r>
              <a:rPr lang="en-CA" sz="1200" dirty="0" smtClean="0">
                <a:solidFill>
                  <a:srgbClr val="FFFF00"/>
                </a:solidFill>
                <a:effectLst>
                  <a:outerShdw blurRad="38100" dist="38100" dir="2700000" algn="tl">
                    <a:srgbClr val="000000">
                      <a:alpha val="43137"/>
                    </a:srgbClr>
                  </a:outerShdw>
                </a:effectLst>
              </a:rPr>
              <a:t>Carp</a:t>
            </a:r>
            <a:endParaRPr lang="en-CA" sz="1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755576" y="2795731"/>
            <a:ext cx="745099" cy="307777"/>
          </a:xfrm>
          <a:prstGeom prst="rect">
            <a:avLst/>
          </a:prstGeom>
          <a:noFill/>
        </p:spPr>
        <p:txBody>
          <a:bodyPr wrap="square" rtlCol="0">
            <a:spAutoFit/>
          </a:bodyPr>
          <a:lstStyle/>
          <a:p>
            <a:r>
              <a:rPr lang="en-CA" sz="1400" dirty="0" smtClean="0">
                <a:effectLst>
                  <a:outerShdw blurRad="38100" dist="38100" dir="2700000" algn="tl">
                    <a:srgbClr val="000000">
                      <a:alpha val="43137"/>
                    </a:srgbClr>
                  </a:outerShdw>
                </a:effectLst>
              </a:rPr>
              <a:t>COLD</a:t>
            </a:r>
            <a:endParaRPr lang="en-CA" sz="1400" dirty="0">
              <a:effectLst>
                <a:outerShdw blurRad="38100" dist="38100" dir="2700000" algn="tl">
                  <a:srgbClr val="000000">
                    <a:alpha val="43137"/>
                  </a:srgbClr>
                </a:outerShdw>
              </a:effectLst>
            </a:endParaRPr>
          </a:p>
        </p:txBody>
      </p:sp>
      <p:sp>
        <p:nvSpPr>
          <p:cNvPr id="9" name="TextBox 8"/>
          <p:cNvSpPr txBox="1"/>
          <p:nvPr/>
        </p:nvSpPr>
        <p:spPr>
          <a:xfrm>
            <a:off x="644107" y="2805610"/>
            <a:ext cx="864096" cy="307777"/>
          </a:xfrm>
          <a:prstGeom prst="rect">
            <a:avLst/>
          </a:prstGeom>
          <a:noFill/>
        </p:spPr>
        <p:txBody>
          <a:bodyPr wrap="square" rtlCol="0">
            <a:spAutoFit/>
          </a:bodyPr>
          <a:lstStyle/>
          <a:p>
            <a:r>
              <a:rPr lang="en-CA" sz="1400" dirty="0" smtClean="0">
                <a:solidFill>
                  <a:schemeClr val="tx2"/>
                </a:solidFill>
                <a:effectLst>
                  <a:outerShdw blurRad="38100" dist="38100" dir="2700000" algn="tl">
                    <a:srgbClr val="000000">
                      <a:alpha val="43137"/>
                    </a:srgbClr>
                  </a:outerShdw>
                </a:effectLst>
              </a:rPr>
              <a:t>COOL</a:t>
            </a:r>
            <a:endParaRPr lang="en-CA" sz="1400" dirty="0">
              <a:solidFill>
                <a:schemeClr val="tx2"/>
              </a:solidFill>
              <a:effectLst>
                <a:outerShdw blurRad="38100" dist="38100" dir="2700000" algn="tl">
                  <a:srgbClr val="000000">
                    <a:alpha val="43137"/>
                  </a:srgbClr>
                </a:outerShdw>
              </a:effectLst>
            </a:endParaRPr>
          </a:p>
        </p:txBody>
      </p:sp>
      <p:sp>
        <p:nvSpPr>
          <p:cNvPr id="28" name="TextBox 27"/>
          <p:cNvSpPr txBox="1"/>
          <p:nvPr/>
        </p:nvSpPr>
        <p:spPr>
          <a:xfrm>
            <a:off x="644107" y="5360435"/>
            <a:ext cx="856568" cy="307777"/>
          </a:xfrm>
          <a:prstGeom prst="rect">
            <a:avLst/>
          </a:prstGeom>
          <a:noFill/>
        </p:spPr>
        <p:txBody>
          <a:bodyPr wrap="square" rtlCol="0">
            <a:spAutoFit/>
          </a:bodyPr>
          <a:lstStyle/>
          <a:p>
            <a:r>
              <a:rPr lang="en-CA" sz="1400" dirty="0" smtClean="0">
                <a:solidFill>
                  <a:srgbClr val="FF0000"/>
                </a:solidFill>
                <a:effectLst>
                  <a:outerShdw blurRad="38100" dist="38100" dir="2700000" algn="tl">
                    <a:srgbClr val="000000">
                      <a:alpha val="43137"/>
                    </a:srgbClr>
                  </a:outerShdw>
                </a:effectLst>
              </a:rPr>
              <a:t>WARM</a:t>
            </a:r>
            <a:endParaRPr lang="en-CA" sz="1400" dirty="0">
              <a:solidFill>
                <a:srgbClr val="FF0000"/>
              </a:solidFill>
              <a:effectLst>
                <a:outerShdw blurRad="38100" dist="38100" dir="2700000" algn="tl">
                  <a:srgbClr val="000000">
                    <a:alpha val="43137"/>
                  </a:srgbClr>
                </a:outerShdw>
              </a:effectLst>
            </a:endParaRPr>
          </a:p>
        </p:txBody>
      </p:sp>
      <p:sp>
        <p:nvSpPr>
          <p:cNvPr id="29" name="TextBox 28"/>
          <p:cNvSpPr txBox="1"/>
          <p:nvPr/>
        </p:nvSpPr>
        <p:spPr>
          <a:xfrm>
            <a:off x="608406" y="2363695"/>
            <a:ext cx="1008112" cy="461665"/>
          </a:xfrm>
          <a:prstGeom prst="rect">
            <a:avLst/>
          </a:prstGeom>
          <a:noFill/>
        </p:spPr>
        <p:txBody>
          <a:bodyPr wrap="square" rtlCol="0">
            <a:spAutoFit/>
          </a:bodyPr>
          <a:lstStyle/>
          <a:p>
            <a:r>
              <a:rPr lang="en-CA" sz="2400" dirty="0" smtClean="0">
                <a:solidFill>
                  <a:schemeClr val="accent3">
                    <a:lumMod val="40000"/>
                    <a:lumOff val="60000"/>
                  </a:schemeClr>
                </a:solidFill>
                <a:effectLst>
                  <a:outerShdw blurRad="38100" dist="38100" dir="2700000" algn="tl">
                    <a:srgbClr val="000000">
                      <a:alpha val="43137"/>
                    </a:srgbClr>
                  </a:outerShdw>
                </a:effectLst>
              </a:rPr>
              <a:t>15°C</a:t>
            </a:r>
            <a:endParaRPr lang="en-CA" sz="2400" dirty="0">
              <a:solidFill>
                <a:schemeClr val="accent3">
                  <a:lumMod val="40000"/>
                  <a:lumOff val="60000"/>
                </a:schemeClr>
              </a:solidFill>
              <a:effectLst>
                <a:outerShdw blurRad="38100" dist="38100" dir="2700000" algn="tl">
                  <a:srgbClr val="000000">
                    <a:alpha val="43137"/>
                  </a:srgbClr>
                </a:outerShdw>
              </a:effectLst>
            </a:endParaRPr>
          </a:p>
        </p:txBody>
      </p:sp>
      <p:sp>
        <p:nvSpPr>
          <p:cNvPr id="30" name="TextBox 29"/>
          <p:cNvSpPr txBox="1"/>
          <p:nvPr/>
        </p:nvSpPr>
        <p:spPr>
          <a:xfrm>
            <a:off x="6136102" y="2373093"/>
            <a:ext cx="2974323" cy="1200329"/>
          </a:xfrm>
          <a:prstGeom prst="rect">
            <a:avLst/>
          </a:prstGeom>
          <a:noFill/>
        </p:spPr>
        <p:txBody>
          <a:bodyPr wrap="square" rtlCol="0">
            <a:spAutoFit/>
          </a:bodyPr>
          <a:lstStyle/>
          <a:p>
            <a:r>
              <a:rPr lang="en-CA" dirty="0">
                <a:solidFill>
                  <a:srgbClr val="FFFF00"/>
                </a:solidFill>
                <a:effectLst>
                  <a:outerShdw blurRad="38100" dist="38100" dir="2700000" algn="tl">
                    <a:srgbClr val="000000">
                      <a:alpha val="43137"/>
                    </a:srgbClr>
                  </a:outerShdw>
                </a:effectLst>
              </a:rPr>
              <a:t>Moderate vegetation, yellow perch, pike, </a:t>
            </a:r>
            <a:r>
              <a:rPr lang="en-CA" dirty="0" err="1">
                <a:solidFill>
                  <a:srgbClr val="FFFF00"/>
                </a:solidFill>
                <a:effectLst>
                  <a:outerShdw blurRad="38100" dist="38100" dir="2700000" algn="tl">
                    <a:srgbClr val="000000">
                      <a:alpha val="43137"/>
                    </a:srgbClr>
                  </a:outerShdw>
                </a:effectLst>
              </a:rPr>
              <a:t>caddisfly</a:t>
            </a:r>
            <a:r>
              <a:rPr lang="en-CA" dirty="0">
                <a:solidFill>
                  <a:srgbClr val="FFFF00"/>
                </a:solidFill>
                <a:effectLst>
                  <a:outerShdw blurRad="38100" dist="38100" dir="2700000" algn="tl">
                    <a:srgbClr val="000000">
                      <a:alpha val="43137"/>
                    </a:srgbClr>
                  </a:outerShdw>
                </a:effectLst>
              </a:rPr>
              <a:t> larvae</a:t>
            </a:r>
          </a:p>
          <a:p>
            <a:endParaRPr lang="en-CA" dirty="0"/>
          </a:p>
        </p:txBody>
      </p:sp>
    </p:spTree>
    <p:extLst>
      <p:ext uri="{BB962C8B-B14F-4D97-AF65-F5344CB8AC3E}">
        <p14:creationId xmlns:p14="http://schemas.microsoft.com/office/powerpoint/2010/main" val="13303980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4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6">
                                            <p:txEl>
                                              <p:pRg st="0" end="0"/>
                                            </p:txEl>
                                          </p:spTgt>
                                        </p:tgtEl>
                                      </p:cBhvr>
                                    </p:animEffect>
                                    <p:set>
                                      <p:cBhvr>
                                        <p:cTn id="57" dur="1" fill="hold">
                                          <p:stCondLst>
                                            <p:cond delay="499"/>
                                          </p:stCondLst>
                                        </p:cTn>
                                        <p:tgtEl>
                                          <p:spTgt spid="6">
                                            <p:txEl>
                                              <p:pRg st="0" end="0"/>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
                                            <p:txEl>
                                              <p:pRg st="0" end="0"/>
                                            </p:txEl>
                                          </p:spTgt>
                                        </p:tgtEl>
                                      </p:cBhvr>
                                    </p:animEffect>
                                    <p:set>
                                      <p:cBhvr>
                                        <p:cTn id="60" dur="1" fill="hold">
                                          <p:stCondLst>
                                            <p:cond delay="499"/>
                                          </p:stCondLst>
                                        </p:cTn>
                                        <p:tgtEl>
                                          <p:spTgt spid="4">
                                            <p:txEl>
                                              <p:pRg st="0" end="0"/>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8">
                                            <p:txEl>
                                              <p:pRg st="1" end="1"/>
                                            </p:txEl>
                                          </p:spTgt>
                                        </p:tgtEl>
                                      </p:cBhvr>
                                    </p:animEffect>
                                    <p:set>
                                      <p:cBhvr>
                                        <p:cTn id="66"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par>
                                <p:cTn id="78" presetID="10" presetClass="entr" presetSubtype="0" fill="hold" nodeType="withEffect">
                                  <p:stCondLst>
                                    <p:cond delay="0"/>
                                  </p:stCondLst>
                                  <p:childTnLst>
                                    <p:set>
                                      <p:cBhvr>
                                        <p:cTn id="79" dur="1" fill="hold">
                                          <p:stCondLst>
                                            <p:cond delay="0"/>
                                          </p:stCondLst>
                                        </p:cTn>
                                        <p:tgtEl>
                                          <p:spTgt spid="10">
                                            <p:txEl>
                                              <p:pRg st="0" end="0"/>
                                            </p:txEl>
                                          </p:spTgt>
                                        </p:tgtEl>
                                        <p:attrNameLst>
                                          <p:attrName>style.visibility</p:attrName>
                                        </p:attrNameLst>
                                      </p:cBhvr>
                                      <p:to>
                                        <p:strVal val="visible"/>
                                      </p:to>
                                    </p:set>
                                    <p:animEffect transition="in" filter="fade">
                                      <p:cBhvr>
                                        <p:cTn id="80" dur="500"/>
                                        <p:tgtEl>
                                          <p:spTgt spid="10">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0"/>
                                        </p:tgtEl>
                                      </p:cBhvr>
                                    </p:animEffect>
                                    <p:set>
                                      <p:cBhvr>
                                        <p:cTn id="100" dur="1" fill="hold">
                                          <p:stCondLst>
                                            <p:cond delay="499"/>
                                          </p:stCondLst>
                                        </p:cTn>
                                        <p:tgtEl>
                                          <p:spTgt spid="2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9"/>
                                        </p:tgtEl>
                                      </p:cBhvr>
                                    </p:animEffect>
                                    <p:set>
                                      <p:cBhvr>
                                        <p:cTn id="112" dur="1" fill="hold">
                                          <p:stCondLst>
                                            <p:cond delay="499"/>
                                          </p:stCondLst>
                                        </p:cTn>
                                        <p:tgtEl>
                                          <p:spTgt spid="9"/>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10">
                                            <p:txEl>
                                              <p:pRg st="0" end="0"/>
                                            </p:txEl>
                                          </p:spTgt>
                                        </p:tgtEl>
                                      </p:cBhvr>
                                    </p:animEffect>
                                    <p:set>
                                      <p:cBhvr>
                                        <p:cTn id="115" dur="1" fill="hold">
                                          <p:stCondLst>
                                            <p:cond delay="499"/>
                                          </p:stCondLst>
                                        </p:cTn>
                                        <p:tgtEl>
                                          <p:spTgt spid="10">
                                            <p:txEl>
                                              <p:pRg st="0" end="0"/>
                                            </p:txEl>
                                          </p:spTgt>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0"/>
                                        </p:tgtEl>
                                      </p:cBhvr>
                                    </p:animEffect>
                                    <p:set>
                                      <p:cBhvr>
                                        <p:cTn id="118" dur="1" fill="hold">
                                          <p:stCondLst>
                                            <p:cond delay="499"/>
                                          </p:stCondLst>
                                        </p:cTn>
                                        <p:tgtEl>
                                          <p:spTgt spid="3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4">
                                            <p:txEl>
                                              <p:pRg st="6" end="6"/>
                                            </p:txEl>
                                          </p:spTgt>
                                        </p:tgtEl>
                                        <p:attrNameLst>
                                          <p:attrName>style.visibility</p:attrName>
                                        </p:attrNameLst>
                                      </p:cBhvr>
                                      <p:to>
                                        <p:strVal val="visible"/>
                                      </p:to>
                                    </p:set>
                                    <p:animEffect transition="in" filter="fade">
                                      <p:cBhvr>
                                        <p:cTn id="126" dur="500"/>
                                        <p:tgtEl>
                                          <p:spTgt spid="4">
                                            <p:txEl>
                                              <p:pRg st="6" end="6"/>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par>
                                <p:cTn id="130" presetID="10" presetClass="entr" presetSubtype="0" fill="hold" nodeType="withEffect">
                                  <p:stCondLst>
                                    <p:cond delay="0"/>
                                  </p:stCondLst>
                                  <p:childTnLst>
                                    <p:set>
                                      <p:cBhvr>
                                        <p:cTn id="131" dur="1" fill="hold">
                                          <p:stCondLst>
                                            <p:cond delay="0"/>
                                          </p:stCondLst>
                                        </p:cTn>
                                        <p:tgtEl>
                                          <p:spTgt spid="11">
                                            <p:txEl>
                                              <p:pRg st="0" end="0"/>
                                            </p:txEl>
                                          </p:spTgt>
                                        </p:tgtEl>
                                        <p:attrNameLst>
                                          <p:attrName>style.visibility</p:attrName>
                                        </p:attrNameLst>
                                      </p:cBhvr>
                                      <p:to>
                                        <p:strVal val="visible"/>
                                      </p:to>
                                    </p:set>
                                    <p:animEffect transition="in" filter="fade">
                                      <p:cBhvr>
                                        <p:cTn id="132" dur="500"/>
                                        <p:tgtEl>
                                          <p:spTgt spid="11">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fade">
                                      <p:cBhvr>
                                        <p:cTn id="135" dur="500"/>
                                        <p:tgtEl>
                                          <p:spTgt spid="24"/>
                                        </p:tgtEl>
                                      </p:cBhvr>
                                    </p:animEffect>
                                  </p:childTnLst>
                                </p:cTn>
                              </p:par>
                              <p:par>
                                <p:cTn id="136" presetID="10" presetClass="entr" presetSubtype="0" fill="hold" nodeType="with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500"/>
                                        <p:tgtEl>
                                          <p:spTgt spid="26"/>
                                        </p:tgtEl>
                                      </p:cBhvr>
                                    </p:animEffect>
                                  </p:childTnLst>
                                </p:cTn>
                              </p:par>
                              <p:par>
                                <p:cTn id="142" presetID="10" presetClass="entr" presetSubtype="0" fill="hold" nodeType="withEffect">
                                  <p:stCondLst>
                                    <p:cond delay="0"/>
                                  </p:stCondLst>
                                  <p:childTnLst>
                                    <p:set>
                                      <p:cBhvr>
                                        <p:cTn id="143" dur="1" fill="hold">
                                          <p:stCondLst>
                                            <p:cond delay="0"/>
                                          </p:stCondLst>
                                        </p:cTn>
                                        <p:tgtEl>
                                          <p:spTgt spid="6">
                                            <p:txEl>
                                              <p:pRg st="7" end="7"/>
                                            </p:txEl>
                                          </p:spTgt>
                                        </p:tgtEl>
                                        <p:attrNameLst>
                                          <p:attrName>style.visibility</p:attrName>
                                        </p:attrNameLst>
                                      </p:cBhvr>
                                      <p:to>
                                        <p:strVal val="visible"/>
                                      </p:to>
                                    </p:set>
                                    <p:animEffect transition="in" filter="fade">
                                      <p:cBhvr>
                                        <p:cTn id="144" dur="500"/>
                                        <p:tgtEl>
                                          <p:spTgt spid="6">
                                            <p:txEl>
                                              <p:pRg st="7" end="7"/>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par>
                                <p:cTn id="150" presetID="10" presetClass="exit" presetSubtype="0" fill="hold" nodeType="withEffect">
                                  <p:stCondLst>
                                    <p:cond delay="0"/>
                                  </p:stCondLst>
                                  <p:childTnLst>
                                    <p:animEffect transition="out" filter="fade">
                                      <p:cBhvr>
                                        <p:cTn id="151" dur="500"/>
                                        <p:tgtEl>
                                          <p:spTgt spid="6">
                                            <p:txEl>
                                              <p:pRg st="7" end="7"/>
                                            </p:txEl>
                                          </p:spTgt>
                                        </p:tgtEl>
                                      </p:cBhvr>
                                    </p:animEffect>
                                    <p:set>
                                      <p:cBhvr>
                                        <p:cTn id="152" dur="1" fill="hold">
                                          <p:stCondLst>
                                            <p:cond delay="499"/>
                                          </p:stCondLst>
                                        </p:cTn>
                                        <p:tgtEl>
                                          <p:spTgt spid="6">
                                            <p:txEl>
                                              <p:pRg st="7" end="7"/>
                                            </p:txEl>
                                          </p:spTgt>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3"/>
                                        </p:tgtEl>
                                      </p:cBhvr>
                                    </p:animEffect>
                                    <p:set>
                                      <p:cBhvr>
                                        <p:cTn id="155" dur="1" fill="hold">
                                          <p:stCondLst>
                                            <p:cond delay="499"/>
                                          </p:stCondLst>
                                        </p:cTn>
                                        <p:tgtEl>
                                          <p:spTgt spid="23"/>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24"/>
                                        </p:tgtEl>
                                      </p:cBhvr>
                                    </p:animEffect>
                                    <p:set>
                                      <p:cBhvr>
                                        <p:cTn id="158" dur="1" fill="hold">
                                          <p:stCondLst>
                                            <p:cond delay="499"/>
                                          </p:stCondLst>
                                        </p:cTn>
                                        <p:tgtEl>
                                          <p:spTgt spid="24"/>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25"/>
                                        </p:tgtEl>
                                      </p:cBhvr>
                                    </p:animEffect>
                                    <p:set>
                                      <p:cBhvr>
                                        <p:cTn id="161" dur="1" fill="hold">
                                          <p:stCondLst>
                                            <p:cond delay="499"/>
                                          </p:stCondLst>
                                        </p:cTn>
                                        <p:tgtEl>
                                          <p:spTgt spid="25"/>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6"/>
                                        </p:tgtEl>
                                      </p:cBhvr>
                                    </p:animEffect>
                                    <p:set>
                                      <p:cBhvr>
                                        <p:cTn id="164" dur="1" fill="hold">
                                          <p:stCondLst>
                                            <p:cond delay="499"/>
                                          </p:stCondLst>
                                        </p:cTn>
                                        <p:tgtEl>
                                          <p:spTgt spid="26"/>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4">
                                            <p:txEl>
                                              <p:pRg st="6" end="6"/>
                                            </p:txEl>
                                          </p:spTgt>
                                        </p:tgtEl>
                                      </p:cBhvr>
                                    </p:animEffect>
                                    <p:set>
                                      <p:cBhvr>
                                        <p:cTn id="167" dur="1" fill="hold">
                                          <p:stCondLst>
                                            <p:cond delay="499"/>
                                          </p:stCondLst>
                                        </p:cTn>
                                        <p:tgtEl>
                                          <p:spTgt spid="4">
                                            <p:txEl>
                                              <p:pRg st="6" end="6"/>
                                            </p:txEl>
                                          </p:spTgt>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1">
                                            <p:txEl>
                                              <p:pRg st="0" end="0"/>
                                            </p:txEl>
                                          </p:spTgt>
                                        </p:tgtEl>
                                      </p:cBhvr>
                                    </p:animEffect>
                                    <p:set>
                                      <p:cBhvr>
                                        <p:cTn id="170" dur="1" fill="hold">
                                          <p:stCondLst>
                                            <p:cond delay="499"/>
                                          </p:stCondLst>
                                        </p:cTn>
                                        <p:tgtEl>
                                          <p:spTgt spid="11">
                                            <p:txEl>
                                              <p:pRg st="0" end="0"/>
                                            </p:txEl>
                                          </p:spTgt>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28"/>
                                        </p:tgtEl>
                                      </p:cBhvr>
                                    </p:animEffect>
                                    <p:set>
                                      <p:cBhvr>
                                        <p:cTn id="17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7" grpId="0"/>
      <p:bldP spid="15" grpId="0"/>
      <p:bldP spid="15" grpId="1"/>
      <p:bldP spid="16" grpId="0"/>
      <p:bldP spid="16" grpId="1"/>
      <p:bldP spid="18" grpId="0"/>
      <p:bldP spid="18" grpId="1"/>
      <p:bldP spid="20" grpId="0"/>
      <p:bldP spid="20" grpId="1"/>
      <p:bldP spid="22" grpId="0"/>
      <p:bldP spid="22" grpId="1"/>
      <p:bldP spid="24" grpId="0"/>
      <p:bldP spid="24" grpId="1"/>
      <p:bldP spid="26" grpId="0"/>
      <p:bldP spid="26" grpId="1"/>
      <p:bldP spid="7" grpId="0"/>
      <p:bldP spid="7" grpId="1"/>
      <p:bldP spid="9" grpId="0"/>
      <p:bldP spid="9" grpId="1"/>
      <p:bldP spid="28" grpId="0"/>
      <p:bldP spid="28" grpId="1"/>
      <p:bldP spid="29" grpId="0"/>
      <p:bldP spid="29" grpId="1"/>
      <p:bldP spid="30" grpId="0"/>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81" y="1050369"/>
            <a:ext cx="7536837" cy="5652628"/>
          </a:xfrm>
          <a:prstGeom prst="rect">
            <a:avLst/>
          </a:prstGeom>
        </p:spPr>
      </p:pic>
      <p:sp>
        <p:nvSpPr>
          <p:cNvPr id="2" name="Title 1"/>
          <p:cNvSpPr>
            <a:spLocks noGrp="1"/>
          </p:cNvSpPr>
          <p:nvPr>
            <p:ph type="title"/>
          </p:nvPr>
        </p:nvSpPr>
        <p:spPr>
          <a:xfrm>
            <a:off x="457200" y="116632"/>
            <a:ext cx="8229600" cy="1143000"/>
          </a:xfrm>
        </p:spPr>
        <p:txBody>
          <a:bodyPr/>
          <a:lstStyle/>
          <a:p>
            <a:r>
              <a:rPr lang="en-CA" dirty="0" smtClean="0"/>
              <a:t>Carbon Dioxide CO</a:t>
            </a:r>
            <a:r>
              <a:rPr lang="en-CA" sz="2400" dirty="0" smtClean="0"/>
              <a:t>2</a:t>
            </a:r>
            <a:endParaRPr lang="en-CA" sz="2400" dirty="0"/>
          </a:p>
        </p:txBody>
      </p:sp>
      <p:sp>
        <p:nvSpPr>
          <p:cNvPr id="3" name="Content Placeholder 2"/>
          <p:cNvSpPr>
            <a:spLocks noGrp="1"/>
          </p:cNvSpPr>
          <p:nvPr>
            <p:ph idx="1"/>
          </p:nvPr>
        </p:nvSpPr>
        <p:spPr/>
        <p:txBody>
          <a:bodyPr/>
          <a:lstStyle/>
          <a:p>
            <a:pPr marL="137160" indent="0">
              <a:buNone/>
            </a:pPr>
            <a:r>
              <a:rPr lang="en-CA" dirty="0" smtClean="0">
                <a:solidFill>
                  <a:srgbClr val="FFFF00"/>
                </a:solidFill>
                <a:effectLst>
                  <a:outerShdw blurRad="38100" dist="38100" dir="2700000" algn="tl">
                    <a:srgbClr val="000000">
                      <a:alpha val="43137"/>
                    </a:srgbClr>
                  </a:outerShdw>
                </a:effectLst>
              </a:rPr>
              <a:t>Underwater plants need CO</a:t>
            </a:r>
            <a:r>
              <a:rPr lang="en-CA" sz="1800" dirty="0" smtClean="0">
                <a:solidFill>
                  <a:srgbClr val="FFFF00"/>
                </a:solidFill>
                <a:effectLst>
                  <a:outerShdw blurRad="38100" dist="38100" dir="2700000" algn="tl">
                    <a:srgbClr val="000000">
                      <a:alpha val="43137"/>
                    </a:srgbClr>
                  </a:outerShdw>
                </a:effectLst>
              </a:rPr>
              <a:t>2  </a:t>
            </a:r>
            <a:r>
              <a:rPr lang="en-CA" dirty="0" smtClean="0">
                <a:solidFill>
                  <a:srgbClr val="FFFF00"/>
                </a:solidFill>
                <a:effectLst>
                  <a:outerShdw blurRad="38100" dist="38100" dir="2700000" algn="tl">
                    <a:srgbClr val="000000">
                      <a:alpha val="43137"/>
                    </a:srgbClr>
                  </a:outerShdw>
                </a:effectLst>
              </a:rPr>
              <a:t>to photosynthesize.</a:t>
            </a:r>
          </a:p>
          <a:p>
            <a:pPr marL="137160" indent="0">
              <a:buNone/>
            </a:pPr>
            <a:endParaRPr lang="en-CA" sz="1800" dirty="0">
              <a:effectLst>
                <a:outerShdw blurRad="38100" dist="38100" dir="2700000" algn="tl">
                  <a:srgbClr val="000000">
                    <a:alpha val="43137"/>
                  </a:srgbClr>
                </a:outerShdw>
              </a:effectLst>
            </a:endParaRPr>
          </a:p>
          <a:p>
            <a:pPr marL="137160" indent="0">
              <a:buNone/>
            </a:pPr>
            <a:r>
              <a:rPr lang="en-CA" dirty="0" smtClean="0">
                <a:solidFill>
                  <a:srgbClr val="FFFF00"/>
                </a:solidFill>
                <a:effectLst>
                  <a:outerShdw blurRad="38100" dist="38100" dir="2700000" algn="tl">
                    <a:srgbClr val="000000">
                      <a:alpha val="43137"/>
                    </a:srgbClr>
                  </a:outerShdw>
                </a:effectLst>
              </a:rPr>
              <a:t>Too much CO</a:t>
            </a:r>
            <a:r>
              <a:rPr lang="en-CA" sz="1800" dirty="0" smtClean="0">
                <a:solidFill>
                  <a:srgbClr val="FFFF00"/>
                </a:solidFill>
                <a:effectLst>
                  <a:outerShdw blurRad="38100" dist="38100" dir="2700000" algn="tl">
                    <a:srgbClr val="000000">
                      <a:alpha val="43137"/>
                    </a:srgbClr>
                  </a:outerShdw>
                </a:effectLst>
              </a:rPr>
              <a:t>2</a:t>
            </a:r>
            <a:r>
              <a:rPr lang="en-CA" dirty="0" smtClean="0">
                <a:solidFill>
                  <a:srgbClr val="FFFF00"/>
                </a:solidFill>
                <a:effectLst>
                  <a:outerShdw blurRad="38100" dist="38100" dir="2700000" algn="tl">
                    <a:srgbClr val="000000">
                      <a:alpha val="43137"/>
                    </a:srgbClr>
                  </a:outerShdw>
                </a:effectLst>
              </a:rPr>
              <a:t> is not good for aquatic ecosystems however, since this increases acidity, decreases available DO, and leads to an excess of plant and algal growth.  </a:t>
            </a:r>
          </a:p>
          <a:p>
            <a:pPr marL="137160" indent="0">
              <a:buNone/>
            </a:pPr>
            <a:endParaRPr lang="en-CA" dirty="0">
              <a:effectLst>
                <a:outerShdw blurRad="38100" dist="38100" dir="2700000" algn="tl">
                  <a:srgbClr val="000000">
                    <a:alpha val="43137"/>
                  </a:srgbClr>
                </a:outerShdw>
              </a:effectLst>
            </a:endParaRPr>
          </a:p>
          <a:p>
            <a:pPr marL="137160" indent="0">
              <a:buNone/>
            </a:pPr>
            <a:r>
              <a:rPr lang="en-CA" dirty="0" smtClean="0">
                <a:solidFill>
                  <a:srgbClr val="FFFF00"/>
                </a:solidFill>
                <a:effectLst>
                  <a:outerShdw blurRad="38100" dist="38100" dir="2700000" algn="tl">
                    <a:srgbClr val="000000">
                      <a:alpha val="43137"/>
                    </a:srgbClr>
                  </a:outerShdw>
                </a:effectLst>
              </a:rPr>
              <a:t>Ideally,</a:t>
            </a:r>
            <a:r>
              <a:rPr lang="en-CA" dirty="0" smtClean="0">
                <a:effectLst>
                  <a:outerShdw blurRad="38100" dist="38100" dir="2700000" algn="tl">
                    <a:srgbClr val="000000">
                      <a:alpha val="43137"/>
                    </a:srgbClr>
                  </a:outerShdw>
                </a:effectLst>
              </a:rPr>
              <a:t> </a:t>
            </a:r>
            <a:r>
              <a:rPr lang="en-CA" dirty="0" smtClean="0">
                <a:solidFill>
                  <a:srgbClr val="FF0000"/>
                </a:solidFill>
                <a:effectLst>
                  <a:outerShdw blurRad="38100" dist="38100" dir="2700000" algn="tl">
                    <a:srgbClr val="000000">
                      <a:alpha val="43137"/>
                    </a:srgbClr>
                  </a:outerShdw>
                </a:effectLst>
              </a:rPr>
              <a:t>CO</a:t>
            </a:r>
            <a:r>
              <a:rPr lang="en-CA" sz="1800" dirty="0" smtClean="0">
                <a:solidFill>
                  <a:srgbClr val="FF0000"/>
                </a:solidFill>
                <a:effectLst>
                  <a:outerShdw blurRad="38100" dist="38100" dir="2700000" algn="tl">
                    <a:srgbClr val="000000">
                      <a:alpha val="43137"/>
                    </a:srgbClr>
                  </a:outerShdw>
                </a:effectLst>
              </a:rPr>
              <a:t>2</a:t>
            </a:r>
            <a:r>
              <a:rPr lang="en-CA" dirty="0" smtClean="0">
                <a:solidFill>
                  <a:srgbClr val="FF0000"/>
                </a:solidFill>
                <a:effectLst>
                  <a:outerShdw blurRad="38100" dist="38100" dir="2700000" algn="tl">
                    <a:srgbClr val="000000">
                      <a:alpha val="43137"/>
                    </a:srgbClr>
                  </a:outerShdw>
                </a:effectLst>
              </a:rPr>
              <a:t> levels should be much lower than DO levels</a:t>
            </a:r>
            <a:r>
              <a:rPr lang="en-CA" dirty="0" smtClean="0">
                <a:effectLst>
                  <a:outerShdw blurRad="38100" dist="38100" dir="2700000" algn="tl">
                    <a:srgbClr val="000000">
                      <a:alpha val="43137"/>
                    </a:srgbClr>
                  </a:outerShdw>
                </a:effectLst>
              </a:rPr>
              <a:t> </a:t>
            </a:r>
            <a:r>
              <a:rPr lang="en-CA" dirty="0" smtClean="0">
                <a:solidFill>
                  <a:srgbClr val="FFFF00"/>
                </a:solidFill>
                <a:effectLst>
                  <a:outerShdw blurRad="38100" dist="38100" dir="2700000" algn="tl">
                    <a:srgbClr val="000000">
                      <a:alpha val="43137"/>
                    </a:srgbClr>
                  </a:outerShdw>
                </a:effectLst>
              </a:rPr>
              <a:t>for healthy aquatic ecosystems!</a:t>
            </a:r>
            <a:endParaRPr lang="en-CA" dirty="0">
              <a:solidFill>
                <a:srgbClr val="FFFF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550" y="1086446"/>
            <a:ext cx="5422900" cy="3568700"/>
          </a:xfrm>
          <a:prstGeom prst="rect">
            <a:avLst/>
          </a:prstGeom>
        </p:spPr>
      </p:pic>
    </p:spTree>
    <p:extLst>
      <p:ext uri="{BB962C8B-B14F-4D97-AF65-F5344CB8AC3E}">
        <p14:creationId xmlns:p14="http://schemas.microsoft.com/office/powerpoint/2010/main" val="209895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xit" presetSubtype="0" fill="hold" nodeType="with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xit" presetSubtype="0" fill="hold" nodeType="withEffect">
                                  <p:stCondLst>
                                    <p:cond delay="0"/>
                                  </p:stCondLst>
                                  <p:childTnLst>
                                    <p:animEffect transition="out" filter="fade">
                                      <p:cBhvr>
                                        <p:cTn id="22" dur="500"/>
                                        <p:tgtEl>
                                          <p:spTgt spid="3">
                                            <p:txEl>
                                              <p:pRg st="2" end="2"/>
                                            </p:txEl>
                                          </p:spTgt>
                                        </p:tgtEl>
                                      </p:cBhvr>
                                    </p:animEffect>
                                    <p:set>
                                      <p:cBhvr>
                                        <p:cTn id="2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927" y="1267949"/>
            <a:ext cx="5868144" cy="3901691"/>
          </a:xfrm>
          <a:prstGeom prst="rect">
            <a:avLst/>
          </a:prstGeom>
          <a:ln>
            <a:noFill/>
          </a:ln>
          <a:effectLst>
            <a:softEdge rad="112500"/>
          </a:effectLst>
        </p:spPr>
      </p:pic>
      <p:sp>
        <p:nvSpPr>
          <p:cNvPr id="2" name="Title 1"/>
          <p:cNvSpPr>
            <a:spLocks noGrp="1"/>
          </p:cNvSpPr>
          <p:nvPr>
            <p:ph type="title"/>
          </p:nvPr>
        </p:nvSpPr>
        <p:spPr/>
        <p:txBody>
          <a:bodyPr/>
          <a:lstStyle/>
          <a:p>
            <a:r>
              <a:rPr lang="en-CA" dirty="0" smtClean="0"/>
              <a:t>Nitrogen N</a:t>
            </a:r>
            <a:endParaRPr lang="en-CA" dirty="0"/>
          </a:p>
        </p:txBody>
      </p:sp>
      <p:sp>
        <p:nvSpPr>
          <p:cNvPr id="3" name="Content Placeholder 2"/>
          <p:cNvSpPr>
            <a:spLocks noGrp="1"/>
          </p:cNvSpPr>
          <p:nvPr>
            <p:ph idx="1"/>
          </p:nvPr>
        </p:nvSpPr>
        <p:spPr/>
        <p:txBody>
          <a:bodyPr>
            <a:normAutofit lnSpcReduction="10000"/>
          </a:bodyPr>
          <a:lstStyle/>
          <a:p>
            <a:pPr marL="137160" indent="0">
              <a:buNone/>
            </a:pPr>
            <a:r>
              <a:rPr lang="en-CA" dirty="0" smtClean="0">
                <a:solidFill>
                  <a:srgbClr val="FFFF00"/>
                </a:solidFill>
                <a:effectLst>
                  <a:outerShdw blurRad="38100" dist="38100" dir="2700000" algn="tl">
                    <a:srgbClr val="000000">
                      <a:alpha val="43137"/>
                    </a:srgbClr>
                  </a:outerShdw>
                </a:effectLst>
              </a:rPr>
              <a:t>Nitrogen is present naturally in aquatic ecosystems since it is a product of decaying organic material.</a:t>
            </a:r>
          </a:p>
          <a:p>
            <a:pPr marL="137160" indent="0">
              <a:buNone/>
            </a:pPr>
            <a:r>
              <a:rPr lang="en-CA" dirty="0" smtClean="0">
                <a:solidFill>
                  <a:srgbClr val="FFFF00"/>
                </a:solidFill>
                <a:effectLst>
                  <a:outerShdw blurRad="38100" dist="38100" dir="2700000" algn="tl">
                    <a:srgbClr val="000000">
                      <a:alpha val="43137"/>
                    </a:srgbClr>
                  </a:outerShdw>
                </a:effectLst>
              </a:rPr>
              <a:t>Human activities increase the N levels.  Chemical fertilizers, sewage and manure spills all cause high levels of N to occur.</a:t>
            </a:r>
          </a:p>
          <a:p>
            <a:pPr marL="137160" indent="0">
              <a:buNone/>
            </a:pPr>
            <a:r>
              <a:rPr lang="en-CA" dirty="0" smtClean="0">
                <a:solidFill>
                  <a:srgbClr val="FFFF00"/>
                </a:solidFill>
                <a:effectLst>
                  <a:outerShdw blurRad="38100" dist="38100" dir="2700000" algn="tl">
                    <a:srgbClr val="000000">
                      <a:alpha val="43137"/>
                    </a:srgbClr>
                  </a:outerShdw>
                </a:effectLst>
              </a:rPr>
              <a:t>Too much N causes excess plant growth, algal growth and a reduction of DO present in the water.</a:t>
            </a:r>
          </a:p>
          <a:p>
            <a:pPr marL="137160" indent="0">
              <a:buNone/>
            </a:pPr>
            <a:r>
              <a:rPr lang="en-CA" dirty="0" smtClean="0">
                <a:solidFill>
                  <a:srgbClr val="FF0000"/>
                </a:solidFill>
                <a:effectLst>
                  <a:outerShdw blurRad="38100" dist="38100" dir="2700000" algn="tl">
                    <a:srgbClr val="000000">
                      <a:alpha val="43137"/>
                    </a:srgbClr>
                  </a:outerShdw>
                </a:effectLst>
              </a:rPr>
              <a:t>N levels should not be much higher than .3 ppm for a healthy aquatic ecosystem.</a:t>
            </a:r>
            <a:endParaRPr lang="en-CA"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13" y="1700808"/>
            <a:ext cx="4897173" cy="3672880"/>
          </a:xfrm>
          <a:prstGeom prst="rect">
            <a:avLst/>
          </a:prstGeom>
          <a:ln>
            <a:noFill/>
          </a:ln>
          <a:effectLst>
            <a:softEdge rad="112500"/>
          </a:effectLst>
        </p:spPr>
      </p:pic>
      <p:sp>
        <p:nvSpPr>
          <p:cNvPr id="5" name="TextBox 4"/>
          <p:cNvSpPr txBox="1"/>
          <p:nvPr/>
        </p:nvSpPr>
        <p:spPr>
          <a:xfrm>
            <a:off x="2402699" y="2481863"/>
            <a:ext cx="2520280" cy="276999"/>
          </a:xfrm>
          <a:prstGeom prst="rect">
            <a:avLst/>
          </a:prstGeom>
          <a:noFill/>
        </p:spPr>
        <p:txBody>
          <a:bodyPr wrap="square" rtlCol="0">
            <a:spAutoFit/>
          </a:bodyPr>
          <a:lstStyle/>
          <a:p>
            <a:r>
              <a:rPr lang="en-CA" sz="1200" dirty="0" smtClean="0">
                <a:effectLst>
                  <a:outerShdw blurRad="38100" dist="38100" dir="2700000" algn="tl">
                    <a:srgbClr val="000000">
                      <a:alpha val="43137"/>
                    </a:srgbClr>
                  </a:outerShdw>
                </a:effectLst>
              </a:rPr>
              <a:t>Downstream from Sewage Spill</a:t>
            </a:r>
            <a:endParaRPr lang="en-CA"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93146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xit" presetSubtype="0" fill="hold" nodeType="withEffect">
                                  <p:stCondLst>
                                    <p:cond delay="0"/>
                                  </p:stCondLst>
                                  <p:childTnLst>
                                    <p:animEffect transition="out" filter="fade">
                                      <p:cBhvr>
                                        <p:cTn id="45" dur="500"/>
                                        <p:tgtEl>
                                          <p:spTgt spid="3">
                                            <p:txEl>
                                              <p:pRg st="2" end="2"/>
                                            </p:txEl>
                                          </p:spTgt>
                                        </p:tgtEl>
                                      </p:cBhvr>
                                    </p:animEffect>
                                    <p:set>
                                      <p:cBhvr>
                                        <p:cTn id="4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5362</TotalTime>
  <Words>2421</Words>
  <Application>Microsoft Office PowerPoint</Application>
  <PresentationFormat>On-screen Show (4:3)</PresentationFormat>
  <Paragraphs>235</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AQUATIC ECOSYSTEMS</vt:lpstr>
      <vt:lpstr>Water Chemistry</vt:lpstr>
      <vt:lpstr>pH </vt:lpstr>
      <vt:lpstr>PowerPoint Presentation</vt:lpstr>
      <vt:lpstr>What Affects pH?</vt:lpstr>
      <vt:lpstr>Temperature, Dissolved Oxygen and Carbon Dioxide</vt:lpstr>
      <vt:lpstr>Temperature and Dissolved Oxygen Relationship</vt:lpstr>
      <vt:lpstr>Carbon Dioxide CO2</vt:lpstr>
      <vt:lpstr>Nitrogen N</vt:lpstr>
      <vt:lpstr>Phosphorus P</vt:lpstr>
      <vt:lpstr>Biotic Elements of Aquatic Ecosystems</vt:lpstr>
      <vt:lpstr>Yellow Pond or Bullhead Lily</vt:lpstr>
      <vt:lpstr>Marsh Plants are Amazing!</vt:lpstr>
      <vt:lpstr>Underwater Vegetation</vt:lpstr>
      <vt:lpstr>Water boatman</vt:lpstr>
      <vt:lpstr>Backswimmer</vt:lpstr>
      <vt:lpstr>Predaceous Diving Beetle</vt:lpstr>
      <vt:lpstr>Dragonfly Nymph</vt:lpstr>
      <vt:lpstr>Dragonfly Adults</vt:lpstr>
      <vt:lpstr>Mayfly Nymph</vt:lpstr>
      <vt:lpstr>Amphibian Growth and                Ecosystem Health</vt:lpstr>
      <vt:lpstr>Painted Turtle</vt:lpstr>
      <vt:lpstr>Our Marsh Birds</vt:lpstr>
      <vt:lpstr>Wetland Mammals</vt:lpstr>
      <vt:lpstr>Wetlands – Examples of Important Aquatic Ecosystems</vt:lpstr>
      <vt:lpstr>Water + Land = Wetland</vt:lpstr>
      <vt:lpstr>What Do Wetlands Do for Us?</vt:lpstr>
      <vt:lpstr>Challenges Facing Our Wetlands</vt:lpstr>
      <vt:lpstr>Other Threats to Our Wetlands and Aquatic Ecosystems</vt:lpstr>
      <vt:lpstr>Without Wetlands We Have to:</vt:lpstr>
      <vt:lpstr>Protecting All Aquatic Ecosystems is Important!</vt:lpstr>
      <vt:lpstr>This presentation was made possible by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 and Aquatic Eco</dc:title>
  <dc:creator>Jerry</dc:creator>
  <cp:lastModifiedBy>Jerry</cp:lastModifiedBy>
  <cp:revision>250</cp:revision>
  <cp:lastPrinted>2012-08-13T13:49:59Z</cp:lastPrinted>
  <dcterms:created xsi:type="dcterms:W3CDTF">2012-07-04T13:30:41Z</dcterms:created>
  <dcterms:modified xsi:type="dcterms:W3CDTF">2016-04-26T20:16:49Z</dcterms:modified>
</cp:coreProperties>
</file>